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61" r:id="rId5"/>
    <p:sldId id="295" r:id="rId6"/>
    <p:sldId id="296" r:id="rId7"/>
    <p:sldId id="258" r:id="rId8"/>
    <p:sldId id="257" r:id="rId9"/>
    <p:sldId id="299" r:id="rId10"/>
    <p:sldId id="263" r:id="rId11"/>
    <p:sldId id="264" r:id="rId12"/>
    <p:sldId id="265" r:id="rId13"/>
    <p:sldId id="266" r:id="rId14"/>
    <p:sldId id="267" r:id="rId15"/>
    <p:sldId id="268" r:id="rId16"/>
    <p:sldId id="269" r:id="rId17"/>
    <p:sldId id="291" r:id="rId18"/>
    <p:sldId id="262" r:id="rId19"/>
    <p:sldId id="270" r:id="rId20"/>
    <p:sldId id="271" r:id="rId21"/>
    <p:sldId id="272" r:id="rId22"/>
    <p:sldId id="274" r:id="rId23"/>
    <p:sldId id="273"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90" r:id="rId38"/>
    <p:sldId id="288" r:id="rId39"/>
    <p:sldId id="289" r:id="rId40"/>
    <p:sldId id="294" r:id="rId41"/>
    <p:sldId id="293"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C64382-45F5-4FD5-AD06-9AA1867A0048}" v="30" dt="2023-11-02T19:26:44.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6247" autoAdjust="0"/>
  </p:normalViewPr>
  <p:slideViewPr>
    <p:cSldViewPr snapToGrid="0">
      <p:cViewPr varScale="1">
        <p:scale>
          <a:sx n="111" d="100"/>
          <a:sy n="111" d="100"/>
        </p:scale>
        <p:origin x="3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33F124-25B3-8D83-E7C0-1FF8FE3F31E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5B0C840-2886-6218-C63A-01167262C0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0EA881C-CFAD-55E3-EFD5-91A87A66AFCD}"/>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E3954623-8150-7B33-0935-40CDD7A3BB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FFB4B2-0671-FB7A-79BD-48287FB1FDE3}"/>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340522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2C936-19DD-7701-BD21-A11D1A6C43A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F5AF5B-B9B6-2703-968A-74AA357BCE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57694CE-0D8A-D57E-BC1B-13710370FB01}"/>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435F439C-E224-EFE4-930E-A55AB509E0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515577-EADB-8F16-BA56-5FA1479DD0E9}"/>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2706057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226168A-2AF8-0D00-91F1-36CEADBB412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9C9EFA-E2BD-6BD6-EA9D-3BB19AEC1F4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1E553A-2709-7322-D115-F108A057E8C5}"/>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650F86EC-3FB8-315F-8645-C86F7E5E95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E38C79-0679-4C9A-4382-4017BB48D954}"/>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271545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2F2D2-F398-ECAA-8939-F35DFD962F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0BB0F89-DF99-7731-C6A2-F1CA0661AB2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946775-C152-4DA4-BCB5-4AC5A63CE7A1}"/>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5E6F3DC8-9551-6155-2DED-3FB45F01140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99DA63-E189-BB07-D9CC-96A236691B0F}"/>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21339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488EDB-3E57-A2D4-7B0D-6F2D485B4E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1ACEF4D-E34E-C35C-53DC-886965B38F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37F567-3FC5-8077-70DE-69FAD067D42C}"/>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ECD58477-5D80-C1DA-B8EB-F394B97002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6BD042-5482-FFAD-5FBA-7C5CE3F1126E}"/>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3844096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6A991-64B4-1670-91E1-A5D74199DE6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6BB159-7888-8DF9-6A73-D0C72FB85DB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4C308A9-F213-13D9-C6AF-84F06A1D45F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8F781EB-967A-0502-8271-6423D0200BE3}"/>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6" name="Marcador de pie de página 5">
            <a:extLst>
              <a:ext uri="{FF2B5EF4-FFF2-40B4-BE49-F238E27FC236}">
                <a16:creationId xmlns:a16="http://schemas.microsoft.com/office/drawing/2014/main" id="{22251760-C6CE-1600-54B0-690BE33C136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4F429F-323B-A583-F86F-6A8B13C7EA24}"/>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186620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94146-F185-CB88-F70A-E87BC2603CF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CAD0-AE0C-CA3B-1200-B30FA965D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20F370A-7942-B627-BB4F-6B69DAF64D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65F4CA3-B30B-3340-167D-0797166CF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410CC8-5F5A-4AE2-760B-C0127E15C66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C272364-E23C-E782-99E5-AA5D00A72191}"/>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8" name="Marcador de pie de página 7">
            <a:extLst>
              <a:ext uri="{FF2B5EF4-FFF2-40B4-BE49-F238E27FC236}">
                <a16:creationId xmlns:a16="http://schemas.microsoft.com/office/drawing/2014/main" id="{8F618726-CD78-0903-AB72-980F0E876C0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2EB00A0-87D9-223C-F986-AFD6AA495E61}"/>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133130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B12FA3-7B9C-A15D-6331-A2CEDC8E98A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8DDC10-7E21-B874-2C98-5B1AFB243745}"/>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4" name="Marcador de pie de página 3">
            <a:extLst>
              <a:ext uri="{FF2B5EF4-FFF2-40B4-BE49-F238E27FC236}">
                <a16:creationId xmlns:a16="http://schemas.microsoft.com/office/drawing/2014/main" id="{98C03900-A5EE-6F25-CB28-C69DB771E40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5D9F82-F93C-4E3A-1FA1-E0A6675B9C4C}"/>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168281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602BA9D-C189-EEBE-7A97-739A7A51CC74}"/>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3" name="Marcador de pie de página 2">
            <a:extLst>
              <a:ext uri="{FF2B5EF4-FFF2-40B4-BE49-F238E27FC236}">
                <a16:creationId xmlns:a16="http://schemas.microsoft.com/office/drawing/2014/main" id="{CC0D82B8-5070-E160-5EF2-6352BD8C211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3C34D-2CE6-73F8-2D9B-6703AB0A32FC}"/>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213600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5CA086-F1E2-87AD-A4B9-15533C7197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1535FA-3CA7-8387-5F1D-49D00910F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5BBF03-5072-63FB-2481-EF361FD48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E99037-984B-0754-A038-8E57D19108B5}"/>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6" name="Marcador de pie de página 5">
            <a:extLst>
              <a:ext uri="{FF2B5EF4-FFF2-40B4-BE49-F238E27FC236}">
                <a16:creationId xmlns:a16="http://schemas.microsoft.com/office/drawing/2014/main" id="{FDD30FAB-B7EE-FFFC-EDB5-E4C960A776D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5BF9FD-E752-81CF-BEDB-F362E8E8EDBC}"/>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155984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9DC41-BFC5-DB0F-9B98-317A782C60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EB518AC-C1A7-651D-4EF3-B25EB5CF88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03404E-DDED-9F2F-93C0-849B530E5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4DD7D0-3757-4308-7C5B-659DBA568E0D}"/>
              </a:ext>
            </a:extLst>
          </p:cNvPr>
          <p:cNvSpPr>
            <a:spLocks noGrp="1"/>
          </p:cNvSpPr>
          <p:nvPr>
            <p:ph type="dt" sz="half" idx="10"/>
          </p:nvPr>
        </p:nvSpPr>
        <p:spPr/>
        <p:txBody>
          <a:bodyPr/>
          <a:lstStyle/>
          <a:p>
            <a:fld id="{7927D27C-7BB2-4B35-83C5-CC794562E79E}" type="datetimeFigureOut">
              <a:rPr lang="es-ES" smtClean="0"/>
              <a:t>21/02/2024</a:t>
            </a:fld>
            <a:endParaRPr lang="es-ES"/>
          </a:p>
        </p:txBody>
      </p:sp>
      <p:sp>
        <p:nvSpPr>
          <p:cNvPr id="6" name="Marcador de pie de página 5">
            <a:extLst>
              <a:ext uri="{FF2B5EF4-FFF2-40B4-BE49-F238E27FC236}">
                <a16:creationId xmlns:a16="http://schemas.microsoft.com/office/drawing/2014/main" id="{7396A68D-DCA8-A0C8-6296-15DC850391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D2BDC18-9C18-1EE9-4871-F16DDEEA334D}"/>
              </a:ext>
            </a:extLst>
          </p:cNvPr>
          <p:cNvSpPr>
            <a:spLocks noGrp="1"/>
          </p:cNvSpPr>
          <p:nvPr>
            <p:ph type="sldNum" sz="quarter" idx="12"/>
          </p:nvPr>
        </p:nvSpPr>
        <p:spPr/>
        <p:txBody>
          <a:bodyPr/>
          <a:lstStyle/>
          <a:p>
            <a:fld id="{14F27E11-FD5D-4CB5-A90D-926AB119D6F4}" type="slidenum">
              <a:rPr lang="es-ES" smtClean="0"/>
              <a:t>‹Nº›</a:t>
            </a:fld>
            <a:endParaRPr lang="es-ES"/>
          </a:p>
        </p:txBody>
      </p:sp>
    </p:spTree>
    <p:extLst>
      <p:ext uri="{BB962C8B-B14F-4D97-AF65-F5344CB8AC3E}">
        <p14:creationId xmlns:p14="http://schemas.microsoft.com/office/powerpoint/2010/main" val="475526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CE5BD4-F8C7-1931-9CA1-149D3DE5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B6D677-16ED-E7CF-8F49-9CE09704FF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3358AA-9904-892D-0C3E-803F82D31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7D27C-7BB2-4B35-83C5-CC794562E79E}" type="datetimeFigureOut">
              <a:rPr lang="es-ES" smtClean="0"/>
              <a:t>21/02/2024</a:t>
            </a:fld>
            <a:endParaRPr lang="es-ES"/>
          </a:p>
        </p:txBody>
      </p:sp>
      <p:sp>
        <p:nvSpPr>
          <p:cNvPr id="5" name="Marcador de pie de página 4">
            <a:extLst>
              <a:ext uri="{FF2B5EF4-FFF2-40B4-BE49-F238E27FC236}">
                <a16:creationId xmlns:a16="http://schemas.microsoft.com/office/drawing/2014/main" id="{4FC25898-7606-7155-B962-41BFE1029B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B2DF741-63FE-ADBD-0B5E-36A3A074D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27E11-FD5D-4CB5-A90D-926AB119D6F4}" type="slidenum">
              <a:rPr lang="es-ES" smtClean="0"/>
              <a:t>‹Nº›</a:t>
            </a:fld>
            <a:endParaRPr lang="es-ES"/>
          </a:p>
        </p:txBody>
      </p:sp>
    </p:spTree>
    <p:extLst>
      <p:ext uri="{BB962C8B-B14F-4D97-AF65-F5344CB8AC3E}">
        <p14:creationId xmlns:p14="http://schemas.microsoft.com/office/powerpoint/2010/main" val="269351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proteccionmenores@obsegorbecastellon.or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Logotipo&#10;&#10;Descripción generada automáticamente">
            <a:extLst>
              <a:ext uri="{FF2B5EF4-FFF2-40B4-BE49-F238E27FC236}">
                <a16:creationId xmlns:a16="http://schemas.microsoft.com/office/drawing/2014/main" id="{B75A0ACF-2366-7A44-99AB-5F13AE2EDA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9554" y="3331348"/>
            <a:ext cx="6872438" cy="2654705"/>
          </a:xfrm>
          <a:prstGeom prst="rect">
            <a:avLst/>
          </a:prstGeom>
        </p:spPr>
      </p:pic>
      <p:sp>
        <p:nvSpPr>
          <p:cNvPr id="5" name="CuadroTexto 4">
            <a:extLst>
              <a:ext uri="{FF2B5EF4-FFF2-40B4-BE49-F238E27FC236}">
                <a16:creationId xmlns:a16="http://schemas.microsoft.com/office/drawing/2014/main" id="{19679FB8-6E59-4866-04BE-5442C6B0381B}"/>
              </a:ext>
            </a:extLst>
          </p:cNvPr>
          <p:cNvSpPr txBox="1"/>
          <p:nvPr/>
        </p:nvSpPr>
        <p:spPr>
          <a:xfrm>
            <a:off x="3019125" y="1366897"/>
            <a:ext cx="8306602" cy="2062103"/>
          </a:xfrm>
          <a:prstGeom prst="rect">
            <a:avLst/>
          </a:prstGeom>
          <a:noFill/>
        </p:spPr>
        <p:txBody>
          <a:bodyPr wrap="square">
            <a:spAutoFit/>
          </a:bodyPr>
          <a:lstStyle/>
          <a:p>
            <a:r>
              <a:rPr lang="es-ES" sz="3200" dirty="0">
                <a:latin typeface="Aharoni" panose="02010803020104030203" pitchFamily="2" charset="-79"/>
                <a:cs typeface="Aharoni" panose="02010803020104030203" pitchFamily="2" charset="-79"/>
              </a:rPr>
              <a:t>PROTOCOLO</a:t>
            </a:r>
          </a:p>
          <a:p>
            <a:r>
              <a:rPr lang="es-ES" sz="3200" dirty="0">
                <a:latin typeface="Aharoni" panose="02010803020104030203" pitchFamily="2" charset="-79"/>
                <a:cs typeface="Aharoni" panose="02010803020104030203" pitchFamily="2" charset="-79"/>
              </a:rPr>
              <a:t>DE PREVENCIÓN Y ACTUACIÓN</a:t>
            </a:r>
          </a:p>
          <a:p>
            <a:r>
              <a:rPr lang="es-ES" sz="3200" dirty="0">
                <a:latin typeface="Aharoni" panose="02010803020104030203" pitchFamily="2" charset="-79"/>
                <a:cs typeface="Aharoni" panose="02010803020104030203" pitchFamily="2" charset="-79"/>
              </a:rPr>
              <a:t>FRENTE A ABUSOS SEXUALES A MENORES</a:t>
            </a:r>
          </a:p>
          <a:p>
            <a:r>
              <a:rPr lang="es-ES" sz="3200" dirty="0">
                <a:latin typeface="Aharoni" panose="02010803020104030203" pitchFamily="2" charset="-79"/>
                <a:cs typeface="Aharoni" panose="02010803020104030203" pitchFamily="2" charset="-79"/>
              </a:rPr>
              <a:t>Y PERSONAS EQUIPARADAS LEGALMENTE  </a:t>
            </a:r>
          </a:p>
        </p:txBody>
      </p:sp>
    </p:spTree>
    <p:extLst>
      <p:ext uri="{BB962C8B-B14F-4D97-AF65-F5344CB8AC3E}">
        <p14:creationId xmlns:p14="http://schemas.microsoft.com/office/powerpoint/2010/main" val="373163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4539341" y="1817837"/>
            <a:ext cx="7148088" cy="1569660"/>
          </a:xfrm>
          <a:prstGeom prst="rect">
            <a:avLst/>
          </a:prstGeom>
          <a:noFill/>
        </p:spPr>
        <p:txBody>
          <a:bodyPr wrap="square">
            <a:spAutoFit/>
          </a:bodyPr>
          <a:lstStyle/>
          <a:p>
            <a:pPr algn="just"/>
            <a:r>
              <a:rPr lang="es-ES" sz="2400" dirty="0"/>
              <a:t>- Crear un sistema de protección integral a las personas, fomentando la cultura de los buenos tratos en las instituciones diocesanas y creando entornos seguros para las relaciones humanas.</a:t>
            </a:r>
          </a:p>
        </p:txBody>
      </p:sp>
      <p:sp>
        <p:nvSpPr>
          <p:cNvPr id="12" name="Rectángulo 11">
            <a:extLst>
              <a:ext uri="{FF2B5EF4-FFF2-40B4-BE49-F238E27FC236}">
                <a16:creationId xmlns:a16="http://schemas.microsoft.com/office/drawing/2014/main" id="{F70C1801-22F5-D400-DEDD-97A959C1B519}"/>
              </a:ext>
            </a:extLst>
          </p:cNvPr>
          <p:cNvSpPr/>
          <p:nvPr/>
        </p:nvSpPr>
        <p:spPr>
          <a:xfrm>
            <a:off x="4386270" y="967723"/>
            <a:ext cx="6102953" cy="646331"/>
          </a:xfrm>
          <a:prstGeom prst="rect">
            <a:avLst/>
          </a:prstGeom>
          <a:noFill/>
        </p:spPr>
        <p:txBody>
          <a:bodyPr wrap="square" lIns="91440" tIns="45720" rIns="91440" bIns="45720">
            <a:spAutoFit/>
          </a:bodyPr>
          <a:lstStyle/>
          <a:p>
            <a:pPr algn="ctr"/>
            <a:r>
              <a:rPr lang="es-ES" sz="3600" b="1" cap="none" spc="0" dirty="0">
                <a:ln w="22225">
                  <a:solidFill>
                    <a:schemeClr val="accent2"/>
                  </a:solidFill>
                  <a:prstDash val="solid"/>
                </a:ln>
                <a:solidFill>
                  <a:schemeClr val="accent2">
                    <a:lumMod val="40000"/>
                    <a:lumOff val="60000"/>
                  </a:schemeClr>
                </a:solidFill>
                <a:effectLst/>
              </a:rPr>
              <a:t>¿QUÉ OBJETIVO FINAL TIENE?</a:t>
            </a:r>
          </a:p>
        </p:txBody>
      </p:sp>
      <p:sp>
        <p:nvSpPr>
          <p:cNvPr id="9" name="CuadroTexto 8">
            <a:extLst>
              <a:ext uri="{FF2B5EF4-FFF2-40B4-BE49-F238E27FC236}">
                <a16:creationId xmlns:a16="http://schemas.microsoft.com/office/drawing/2014/main" id="{A45E702A-03E3-DCF7-E228-AF3D0283EBDF}"/>
              </a:ext>
            </a:extLst>
          </p:cNvPr>
          <p:cNvSpPr txBox="1"/>
          <p:nvPr/>
        </p:nvSpPr>
        <p:spPr>
          <a:xfrm>
            <a:off x="4580124" y="3553088"/>
            <a:ext cx="7148088" cy="1569660"/>
          </a:xfrm>
          <a:prstGeom prst="rect">
            <a:avLst/>
          </a:prstGeom>
          <a:noFill/>
        </p:spPr>
        <p:txBody>
          <a:bodyPr wrap="square">
            <a:spAutoFit/>
          </a:bodyPr>
          <a:lstStyle/>
          <a:p>
            <a:pPr algn="just"/>
            <a:r>
              <a:rPr lang="es-ES" sz="2400" dirty="0"/>
              <a:t>- Reparar el daño causado, siendo necesario pasar de la justicia retributiva a la justicia restaurativa, expresión de una mayor conciencia, responsabilidad y compromiso, siguiendo el camino que ya estamos recorriendo.</a:t>
            </a:r>
          </a:p>
        </p:txBody>
      </p:sp>
    </p:spTree>
    <p:extLst>
      <p:ext uri="{BB962C8B-B14F-4D97-AF65-F5344CB8AC3E}">
        <p14:creationId xmlns:p14="http://schemas.microsoft.com/office/powerpoint/2010/main" val="33640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4580124" y="1353289"/>
            <a:ext cx="7148088" cy="4893647"/>
          </a:xfrm>
          <a:prstGeom prst="rect">
            <a:avLst/>
          </a:prstGeom>
          <a:noFill/>
        </p:spPr>
        <p:txBody>
          <a:bodyPr wrap="square">
            <a:spAutoFit/>
          </a:bodyPr>
          <a:lstStyle/>
          <a:p>
            <a:pPr marL="342900" indent="-342900" algn="just">
              <a:buFont typeface="Wingdings" panose="05000000000000000000" pitchFamily="2" charset="2"/>
              <a:buChar char="Ø"/>
            </a:pPr>
            <a:r>
              <a:rPr lang="es-ES" sz="2400" b="1" dirty="0"/>
              <a:t>Prevenir el abuso sexual </a:t>
            </a:r>
            <a:r>
              <a:rPr lang="es-ES" sz="2400" dirty="0"/>
              <a:t>estableciendo criterios de selección y de formación para quienes trabajen o se relacionen con menores y personas equiparadas legalmente.</a:t>
            </a:r>
          </a:p>
          <a:p>
            <a:pPr marL="342900" indent="-342900" algn="just">
              <a:buFont typeface="Wingdings" panose="05000000000000000000" pitchFamily="2" charset="2"/>
              <a:buChar char="Ø"/>
            </a:pPr>
            <a:r>
              <a:rPr lang="es-ES" sz="2400" b="1" dirty="0"/>
              <a:t>Protocolizar el modo de proceder adecuado </a:t>
            </a:r>
            <a:r>
              <a:rPr lang="es-ES" sz="2400" dirty="0"/>
              <a:t>ante la detección, revelación o fundada sospecha de abuso sexual</a:t>
            </a:r>
          </a:p>
          <a:p>
            <a:pPr marL="342900" indent="-342900" algn="just">
              <a:buFont typeface="Wingdings" panose="05000000000000000000" pitchFamily="2" charset="2"/>
              <a:buChar char="Ø"/>
            </a:pPr>
            <a:r>
              <a:rPr lang="es-ES" sz="2400" b="1" dirty="0"/>
              <a:t>Encontrar caminos de reparación y ayuda</a:t>
            </a:r>
            <a:r>
              <a:rPr lang="es-ES" sz="2400" dirty="0"/>
              <a:t> ante el daño causado.</a:t>
            </a:r>
          </a:p>
          <a:p>
            <a:pPr marL="342900" indent="-342900" algn="just">
              <a:buFont typeface="Wingdings" panose="05000000000000000000" pitchFamily="2" charset="2"/>
              <a:buChar char="Ø"/>
            </a:pPr>
            <a:r>
              <a:rPr lang="es-ES" sz="2400" b="1" dirty="0"/>
              <a:t>Ayudar a que el abusador o victimario </a:t>
            </a:r>
            <a:r>
              <a:rPr lang="es-ES" sz="2400" dirty="0"/>
              <a:t>asuma su rehabilitación y se tomen decisiones consistentes con la ley respecto a sus futuras actividades, evitando que esté en contacto habitual con niños.</a:t>
            </a:r>
          </a:p>
        </p:txBody>
      </p:sp>
      <p:sp>
        <p:nvSpPr>
          <p:cNvPr id="12" name="Rectángulo 11">
            <a:extLst>
              <a:ext uri="{FF2B5EF4-FFF2-40B4-BE49-F238E27FC236}">
                <a16:creationId xmlns:a16="http://schemas.microsoft.com/office/drawing/2014/main" id="{F70C1801-22F5-D400-DEDD-97A959C1B519}"/>
              </a:ext>
            </a:extLst>
          </p:cNvPr>
          <p:cNvSpPr/>
          <p:nvPr/>
        </p:nvSpPr>
        <p:spPr>
          <a:xfrm>
            <a:off x="4641011" y="478790"/>
            <a:ext cx="5496286" cy="646331"/>
          </a:xfrm>
          <a:prstGeom prst="rect">
            <a:avLst/>
          </a:prstGeom>
          <a:noFill/>
        </p:spPr>
        <p:txBody>
          <a:bodyPr wrap="square" lIns="91440" tIns="45720" rIns="91440" bIns="45720">
            <a:spAutoFit/>
          </a:bodyPr>
          <a:lstStyle/>
          <a:p>
            <a:r>
              <a:rPr lang="es-ES" sz="3600" b="1" cap="none" spc="0" dirty="0">
                <a:ln w="22225">
                  <a:solidFill>
                    <a:schemeClr val="accent2"/>
                  </a:solidFill>
                  <a:prstDash val="solid"/>
                </a:ln>
                <a:solidFill>
                  <a:schemeClr val="accent2">
                    <a:lumMod val="40000"/>
                    <a:lumOff val="60000"/>
                  </a:schemeClr>
                </a:solidFill>
                <a:effectLst/>
              </a:rPr>
              <a:t>OBJETIVOS ESPECÍFICOS</a:t>
            </a:r>
          </a:p>
        </p:txBody>
      </p:sp>
    </p:spTree>
    <p:extLst>
      <p:ext uri="{BB962C8B-B14F-4D97-AF65-F5344CB8AC3E}">
        <p14:creationId xmlns:p14="http://schemas.microsoft.com/office/powerpoint/2010/main" val="12720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4580124" y="1310704"/>
            <a:ext cx="7148088" cy="4985980"/>
          </a:xfrm>
          <a:prstGeom prst="rect">
            <a:avLst/>
          </a:prstGeom>
          <a:noFill/>
        </p:spPr>
        <p:txBody>
          <a:bodyPr wrap="square">
            <a:spAutoFit/>
          </a:bodyPr>
          <a:lstStyle/>
          <a:p>
            <a:pPr marL="342900" indent="-342900" algn="just">
              <a:buFont typeface="Wingdings" panose="05000000000000000000" pitchFamily="2" charset="2"/>
              <a:buChar char="Ø"/>
            </a:pPr>
            <a:r>
              <a:rPr lang="es-ES" sz="2400" dirty="0"/>
              <a:t>Cualquier tipo de actividad sexual con un niño que esté destinada a proporcionar una satisfacción sexual a un adulto, un cuidador o cualquier otro individuo que tenga alguna responsabilidad sobre el niño. </a:t>
            </a:r>
            <a:r>
              <a:rPr lang="es-ES" dirty="0"/>
              <a:t>(Asociación Americana de Psiquiatría en el Manual Diagnóstico y Estadístico de los Trastorno Mentales)</a:t>
            </a:r>
          </a:p>
          <a:p>
            <a:pPr algn="just"/>
            <a:endParaRPr lang="es-ES" sz="2400" dirty="0"/>
          </a:p>
          <a:p>
            <a:pPr marL="342900" indent="-342900" algn="just">
              <a:buFont typeface="Wingdings" panose="05000000000000000000" pitchFamily="2" charset="2"/>
              <a:buChar char="Ø"/>
            </a:pPr>
            <a:r>
              <a:rPr lang="es-ES" sz="2400" dirty="0"/>
              <a:t>Para la Iglesia, todo abuso sexual es un pecado y un delito que ofende a Nuestro Señor, causa daños físicos, psicológicos y espirituales a la víctima y perjudica a la comunidad de los fieles, a la santidad de la Iglesia, a la credibilidad del anuncio evangélico y a la eficacia de la misión de la Iglesia. </a:t>
            </a:r>
            <a:r>
              <a:rPr lang="es-ES" dirty="0"/>
              <a:t>(Papa Francisco. Motu Proprio “Vos </a:t>
            </a:r>
            <a:r>
              <a:rPr lang="es-ES" dirty="0" err="1"/>
              <a:t>estis</a:t>
            </a:r>
            <a:r>
              <a:rPr lang="es-ES" dirty="0"/>
              <a:t> lux </a:t>
            </a:r>
            <a:r>
              <a:rPr lang="es-ES" dirty="0" err="1"/>
              <a:t>mundi</a:t>
            </a:r>
            <a:r>
              <a:rPr lang="es-ES" dirty="0"/>
              <a:t>”)</a:t>
            </a:r>
          </a:p>
        </p:txBody>
      </p:sp>
      <p:sp>
        <p:nvSpPr>
          <p:cNvPr id="12" name="Rectángulo 11">
            <a:extLst>
              <a:ext uri="{FF2B5EF4-FFF2-40B4-BE49-F238E27FC236}">
                <a16:creationId xmlns:a16="http://schemas.microsoft.com/office/drawing/2014/main" id="{F70C1801-22F5-D400-DEDD-97A959C1B519}"/>
              </a:ext>
            </a:extLst>
          </p:cNvPr>
          <p:cNvSpPr/>
          <p:nvPr/>
        </p:nvSpPr>
        <p:spPr>
          <a:xfrm>
            <a:off x="4404208" y="478790"/>
            <a:ext cx="6858152" cy="646331"/>
          </a:xfrm>
          <a:prstGeom prst="rect">
            <a:avLst/>
          </a:prstGeom>
          <a:noFill/>
        </p:spPr>
        <p:txBody>
          <a:bodyPr wrap="square" lIns="91440" tIns="45720" rIns="91440" bIns="45720">
            <a:spAutoFit/>
          </a:bodyPr>
          <a:lstStyle/>
          <a:p>
            <a:r>
              <a:rPr lang="es-ES" sz="3600" b="1" dirty="0">
                <a:ln w="22225">
                  <a:solidFill>
                    <a:schemeClr val="accent2"/>
                  </a:solidFill>
                  <a:prstDash val="solid"/>
                </a:ln>
                <a:solidFill>
                  <a:schemeClr val="accent2">
                    <a:lumMod val="40000"/>
                    <a:lumOff val="60000"/>
                  </a:schemeClr>
                </a:solidFill>
              </a:rPr>
              <a:t>DEFINICIÓN DE ABUSO SEXUAL</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2417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5938281" y="2074510"/>
            <a:ext cx="4167636" cy="3385542"/>
          </a:xfrm>
          <a:prstGeom prst="rect">
            <a:avLst/>
          </a:prstGeom>
          <a:noFill/>
        </p:spPr>
        <p:txBody>
          <a:bodyPr wrap="square">
            <a:spAutoFit/>
          </a:bodyPr>
          <a:lstStyle/>
          <a:p>
            <a:pPr marL="342900" indent="-342900" algn="just">
              <a:buFont typeface="Wingdings" panose="05000000000000000000" pitchFamily="2" charset="2"/>
              <a:buChar char="Ø"/>
            </a:pPr>
            <a:r>
              <a:rPr lang="es-ES" sz="2400" dirty="0"/>
              <a:t>Agresión sexual.</a:t>
            </a:r>
          </a:p>
          <a:p>
            <a:pPr algn="just"/>
            <a:endParaRPr lang="es-ES" sz="1400" dirty="0"/>
          </a:p>
          <a:p>
            <a:pPr marL="342900" indent="-342900" algn="just">
              <a:buFont typeface="Wingdings" panose="05000000000000000000" pitchFamily="2" charset="2"/>
              <a:buChar char="Ø"/>
            </a:pPr>
            <a:r>
              <a:rPr lang="es-ES" sz="2400" dirty="0"/>
              <a:t>Abuso sexual directo.</a:t>
            </a:r>
          </a:p>
          <a:p>
            <a:pPr algn="just"/>
            <a:endParaRPr lang="es-ES" sz="1400" dirty="0"/>
          </a:p>
          <a:p>
            <a:pPr marL="342900" indent="-342900" algn="just">
              <a:buFont typeface="Wingdings" panose="05000000000000000000" pitchFamily="2" charset="2"/>
              <a:buChar char="Ø"/>
            </a:pPr>
            <a:r>
              <a:rPr lang="es-ES" sz="2400" dirty="0"/>
              <a:t>Abuso sexual indirecto.</a:t>
            </a:r>
          </a:p>
          <a:p>
            <a:pPr algn="just"/>
            <a:endParaRPr lang="es-ES" sz="1400" dirty="0"/>
          </a:p>
          <a:p>
            <a:pPr marL="342900" indent="-342900" algn="just">
              <a:buFont typeface="Wingdings" panose="05000000000000000000" pitchFamily="2" charset="2"/>
              <a:buChar char="Ø"/>
            </a:pPr>
            <a:r>
              <a:rPr lang="es-ES" sz="2400" dirty="0"/>
              <a:t>Acoso sexual.</a:t>
            </a:r>
          </a:p>
          <a:p>
            <a:pPr algn="just"/>
            <a:endParaRPr lang="es-ES" sz="1400" dirty="0"/>
          </a:p>
          <a:p>
            <a:pPr marL="342900" indent="-342900" algn="just">
              <a:buFont typeface="Wingdings" panose="05000000000000000000" pitchFamily="2" charset="2"/>
              <a:buChar char="Ø"/>
            </a:pPr>
            <a:r>
              <a:rPr lang="es-ES" sz="2400" dirty="0"/>
              <a:t>Provocación sexual.</a:t>
            </a:r>
          </a:p>
          <a:p>
            <a:pPr algn="just"/>
            <a:endParaRPr lang="es-ES" sz="1400" dirty="0"/>
          </a:p>
          <a:p>
            <a:pPr marL="342900" indent="-342900" algn="just">
              <a:buFont typeface="Wingdings" panose="05000000000000000000" pitchFamily="2" charset="2"/>
              <a:buChar char="Ø"/>
            </a:pPr>
            <a:r>
              <a:rPr lang="es-ES" sz="2400" dirty="0"/>
              <a:t>Explotación sexual.</a:t>
            </a:r>
          </a:p>
        </p:txBody>
      </p:sp>
      <p:sp>
        <p:nvSpPr>
          <p:cNvPr id="12" name="Rectángulo 11">
            <a:extLst>
              <a:ext uri="{FF2B5EF4-FFF2-40B4-BE49-F238E27FC236}">
                <a16:creationId xmlns:a16="http://schemas.microsoft.com/office/drawing/2014/main" id="{F70C1801-22F5-D400-DEDD-97A959C1B519}"/>
              </a:ext>
            </a:extLst>
          </p:cNvPr>
          <p:cNvSpPr/>
          <p:nvPr/>
        </p:nvSpPr>
        <p:spPr>
          <a:xfrm>
            <a:off x="4405690" y="1030123"/>
            <a:ext cx="6156338" cy="646331"/>
          </a:xfrm>
          <a:prstGeom prst="rect">
            <a:avLst/>
          </a:prstGeom>
          <a:noFill/>
        </p:spPr>
        <p:txBody>
          <a:bodyPr wrap="square" lIns="91440" tIns="45720" rIns="91440" bIns="45720">
            <a:spAutoFit/>
          </a:bodyPr>
          <a:lstStyle/>
          <a:p>
            <a:r>
              <a:rPr lang="es-ES" sz="3600" b="1" dirty="0">
                <a:ln w="22225">
                  <a:solidFill>
                    <a:schemeClr val="accent2"/>
                  </a:solidFill>
                  <a:prstDash val="solid"/>
                </a:ln>
                <a:solidFill>
                  <a:schemeClr val="accent2">
                    <a:lumMod val="40000"/>
                    <a:lumOff val="60000"/>
                  </a:schemeClr>
                </a:solidFill>
              </a:rPr>
              <a:t>TIPOS DE ABUSO SEXUAL</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3979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12" name="Rectángulo 11">
            <a:extLst>
              <a:ext uri="{FF2B5EF4-FFF2-40B4-BE49-F238E27FC236}">
                <a16:creationId xmlns:a16="http://schemas.microsoft.com/office/drawing/2014/main" id="{F70C1801-22F5-D400-DEDD-97A959C1B519}"/>
              </a:ext>
            </a:extLst>
          </p:cNvPr>
          <p:cNvSpPr/>
          <p:nvPr/>
        </p:nvSpPr>
        <p:spPr>
          <a:xfrm>
            <a:off x="4151063" y="328057"/>
            <a:ext cx="7924644"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TIPOS DE ABUSO SEXUAL /</a:t>
            </a:r>
            <a:r>
              <a:rPr lang="es-ES" sz="2400" b="1" dirty="0">
                <a:ln w="22225">
                  <a:solidFill>
                    <a:schemeClr val="accent2"/>
                  </a:solidFill>
                  <a:prstDash val="solid"/>
                </a:ln>
                <a:solidFill>
                  <a:schemeClr val="accent2">
                    <a:lumMod val="40000"/>
                    <a:lumOff val="60000"/>
                  </a:schemeClr>
                </a:solidFill>
              </a:rPr>
              <a:t>Ejemplos concretos 1</a:t>
            </a:r>
            <a:endParaRPr lang="es-ES" sz="2400" b="1" cap="none" spc="0" dirty="0">
              <a:ln w="22225">
                <a:solidFill>
                  <a:schemeClr val="accent2"/>
                </a:solidFill>
                <a:prstDash val="solid"/>
              </a:ln>
              <a:solidFill>
                <a:schemeClr val="accent2">
                  <a:lumMod val="40000"/>
                  <a:lumOff val="60000"/>
                </a:schemeClr>
              </a:solidFill>
              <a:effectLst/>
            </a:endParaRPr>
          </a:p>
        </p:txBody>
      </p:sp>
      <p:sp>
        <p:nvSpPr>
          <p:cNvPr id="6" name="CuadroTexto 5">
            <a:extLst>
              <a:ext uri="{FF2B5EF4-FFF2-40B4-BE49-F238E27FC236}">
                <a16:creationId xmlns:a16="http://schemas.microsoft.com/office/drawing/2014/main" id="{221F9DA2-3464-25F7-C1F3-9572CE185EC4}"/>
              </a:ext>
            </a:extLst>
          </p:cNvPr>
          <p:cNvSpPr txBox="1"/>
          <p:nvPr/>
        </p:nvSpPr>
        <p:spPr>
          <a:xfrm>
            <a:off x="4404209" y="1353289"/>
            <a:ext cx="7421410" cy="4708981"/>
          </a:xfrm>
          <a:prstGeom prst="rect">
            <a:avLst/>
          </a:prstGeom>
          <a:noFill/>
        </p:spPr>
        <p:txBody>
          <a:bodyPr wrap="square">
            <a:spAutoFit/>
          </a:bodyPr>
          <a:lstStyle/>
          <a:p>
            <a:pPr marL="342900" indent="-342900" algn="just">
              <a:buFont typeface="Arial" panose="020B0604020202020204" pitchFamily="34" charset="0"/>
              <a:buChar char="•"/>
            </a:pPr>
            <a:r>
              <a:rPr lang="es-ES" sz="2000" dirty="0"/>
              <a:t>Acosar, asustar o intimidar con gestos obscenos, o con comunicaciones obscenas (llamadas telefónicas, mensajes de móvil, correos electrónicos, cartas o notas de explícito contenido sexual).</a:t>
            </a:r>
          </a:p>
          <a:p>
            <a:pPr marL="342900" indent="-342900" algn="just">
              <a:buFont typeface="Arial" panose="020B0604020202020204" pitchFamily="34" charset="0"/>
              <a:buChar char="•"/>
            </a:pPr>
            <a:r>
              <a:rPr lang="es-ES" sz="2000" dirty="0"/>
              <a:t>Hacer proposiciones sexuales o insinuaciones relacionadas con la conducta sexual y propuestas de encuentro con fines sexuales.</a:t>
            </a:r>
          </a:p>
          <a:p>
            <a:pPr marL="342900" indent="-342900" algn="just">
              <a:buFont typeface="Arial" panose="020B0604020202020204" pitchFamily="34" charset="0"/>
              <a:buChar char="•"/>
            </a:pPr>
            <a:r>
              <a:rPr lang="es-ES" sz="2000" dirty="0"/>
              <a:t>Pedir al menor o persona equiparada que exponga o exhiba su cuerpo o partes de su cuerpo con fines erótico-sexuales, directamente o mediante la utilización de tecnologías de la información y la comunicación (</a:t>
            </a:r>
            <a:r>
              <a:rPr lang="es-ES" sz="2000" dirty="0" err="1"/>
              <a:t>TICs</a:t>
            </a:r>
            <a:r>
              <a:rPr lang="es-ES" sz="2000" dirty="0"/>
              <a:t>).</a:t>
            </a:r>
          </a:p>
          <a:p>
            <a:pPr marL="342900" indent="-342900" algn="just">
              <a:buFont typeface="Arial" panose="020B0604020202020204" pitchFamily="34" charset="0"/>
              <a:buChar char="•"/>
            </a:pPr>
            <a:r>
              <a:rPr lang="es-ES" sz="2000" dirty="0"/>
              <a:t>Tocar partes del cuerpo del menor o persona equiparada consideradas íntimas o erógenas, por encima o por debajo de la ropa, intentos de beso, contacto corporal o excesivo acercamiento.</a:t>
            </a:r>
          </a:p>
          <a:p>
            <a:pPr marL="342900" indent="-342900" algn="just">
              <a:buFont typeface="Arial" panose="020B0604020202020204" pitchFamily="34" charset="0"/>
              <a:buChar char="•"/>
            </a:pPr>
            <a:r>
              <a:rPr lang="es-ES" sz="2000" dirty="0"/>
              <a:t>Obligar o incitar a tocar al adulto o a otros menores o personas equiparadas legalmente con fines sexuales.</a:t>
            </a:r>
          </a:p>
        </p:txBody>
      </p:sp>
    </p:spTree>
    <p:extLst>
      <p:ext uri="{BB962C8B-B14F-4D97-AF65-F5344CB8AC3E}">
        <p14:creationId xmlns:p14="http://schemas.microsoft.com/office/powerpoint/2010/main" val="34706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404208" y="1513577"/>
            <a:ext cx="7596743" cy="4093428"/>
          </a:xfrm>
          <a:prstGeom prst="rect">
            <a:avLst/>
          </a:prstGeom>
          <a:noFill/>
        </p:spPr>
        <p:txBody>
          <a:bodyPr wrap="square">
            <a:spAutoFit/>
          </a:bodyPr>
          <a:lstStyle/>
          <a:p>
            <a:pPr marL="342900" indent="-342900" algn="just">
              <a:buFont typeface="Arial" panose="020B0604020202020204" pitchFamily="34" charset="0"/>
              <a:buChar char="•"/>
            </a:pPr>
            <a:r>
              <a:rPr lang="es-ES" sz="2000" dirty="0"/>
              <a:t>El exhibicionismo y la exposición deliberada al menor o persona equiparada de material pornográfico.</a:t>
            </a:r>
          </a:p>
          <a:p>
            <a:pPr marL="342900" indent="-342900" algn="just">
              <a:buFont typeface="Arial" panose="020B0604020202020204" pitchFamily="34" charset="0"/>
              <a:buChar char="•"/>
            </a:pPr>
            <a:r>
              <a:rPr lang="es-ES" sz="2000" dirty="0"/>
              <a:t>La penetración oral, anal o vaginal, o intento de penetración, con pene o con objetos.</a:t>
            </a:r>
          </a:p>
          <a:p>
            <a:pPr marL="342900" indent="-342900" algn="just">
              <a:buFont typeface="Arial" panose="020B0604020202020204" pitchFamily="34" charset="0"/>
              <a:buChar char="•"/>
            </a:pPr>
            <a:r>
              <a:rPr lang="es-ES" sz="2000" dirty="0"/>
              <a:t>La explotación sexual: incitar o permitir la participación de un menor o persona equiparada en la prostitución, pornografía o espectáculos sexuales.</a:t>
            </a:r>
          </a:p>
          <a:p>
            <a:pPr marL="342900" indent="-342900" algn="just">
              <a:buFont typeface="Arial" panose="020B0604020202020204" pitchFamily="34" charset="0"/>
              <a:buChar char="•"/>
            </a:pPr>
            <a:r>
              <a:rPr lang="es-ES" sz="2000" dirty="0"/>
              <a:t>Poseer para uso propio, vender, difundir o exhibir, por cualquier medio directo, material pornográfico entre menores de edad o personas con discapacidad necesitadas de especial protección.</a:t>
            </a:r>
          </a:p>
          <a:p>
            <a:pPr marL="342900" indent="-342900" algn="just">
              <a:buFont typeface="Arial" panose="020B0604020202020204" pitchFamily="34" charset="0"/>
              <a:buChar char="•"/>
            </a:pPr>
            <a:r>
              <a:rPr lang="es-ES" sz="2000" dirty="0"/>
              <a:t>Usar internet para difundir contenidos, mensajes y comentarios de tipo sexual, así como difundir imágenes o datos comprometidos de tipo sexual con o sin consentimiento de la víctima.</a:t>
            </a:r>
          </a:p>
        </p:txBody>
      </p:sp>
      <p:sp>
        <p:nvSpPr>
          <p:cNvPr id="2" name="Rectángulo 1">
            <a:extLst>
              <a:ext uri="{FF2B5EF4-FFF2-40B4-BE49-F238E27FC236}">
                <a16:creationId xmlns:a16="http://schemas.microsoft.com/office/drawing/2014/main" id="{15A0DE8A-1572-F489-31FF-64C35A02B25F}"/>
              </a:ext>
            </a:extLst>
          </p:cNvPr>
          <p:cNvSpPr/>
          <p:nvPr/>
        </p:nvSpPr>
        <p:spPr>
          <a:xfrm>
            <a:off x="4076307" y="539010"/>
            <a:ext cx="7924644"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TIPOS DE ABUSO SEXUAL /</a:t>
            </a:r>
            <a:r>
              <a:rPr lang="es-ES" sz="2400" b="1" dirty="0">
                <a:ln w="22225">
                  <a:solidFill>
                    <a:schemeClr val="accent2"/>
                  </a:solidFill>
                  <a:prstDash val="solid"/>
                </a:ln>
                <a:solidFill>
                  <a:schemeClr val="accent2">
                    <a:lumMod val="40000"/>
                    <a:lumOff val="60000"/>
                  </a:schemeClr>
                </a:solidFill>
              </a:rPr>
              <a:t>Ejemplos concretos 2</a:t>
            </a:r>
            <a:endParaRPr lang="es-E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37290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355796" y="907774"/>
            <a:ext cx="7596743" cy="5940088"/>
          </a:xfrm>
          <a:prstGeom prst="rect">
            <a:avLst/>
          </a:prstGeom>
          <a:noFill/>
        </p:spPr>
        <p:txBody>
          <a:bodyPr wrap="square">
            <a:spAutoFit/>
          </a:bodyPr>
          <a:lstStyle/>
          <a:p>
            <a:pPr marL="457200" indent="-457200" algn="just">
              <a:buFont typeface="+mj-lt"/>
              <a:buAutoNum type="arabicPeriod"/>
            </a:pPr>
            <a:r>
              <a:rPr lang="es-ES" sz="2400" dirty="0"/>
              <a:t>Será obligatorio aportar un certificado negativo del Registro Central de Delincuentes Sexuales y Trata de Seres humanos.</a:t>
            </a:r>
          </a:p>
          <a:p>
            <a:pPr marL="457200" indent="-457200" algn="just">
              <a:buFont typeface="+mj-lt"/>
              <a:buAutoNum type="arabicPeriod"/>
            </a:pPr>
            <a:r>
              <a:rPr lang="es-ES" sz="2400" dirty="0"/>
              <a:t>Todos los sacerdotes, diáconos, seminaristas, catequistas, voluntarios, personal de los Colegios diocesanos o de la Iglesia, recibirán formación en materia de protección de menores y abusos sexuales.</a:t>
            </a:r>
          </a:p>
          <a:p>
            <a:pPr marL="457200" indent="-457200" algn="just">
              <a:buFont typeface="+mj-lt"/>
              <a:buAutoNum type="arabicPeriod"/>
            </a:pPr>
            <a:r>
              <a:rPr lang="es-ES" sz="2400" dirty="0"/>
              <a:t>Todos los sacerdotes, diáconos, religiosos y laicos firmarán voluntariamente un documento de responsabilidad personal (ANEXO 1 del protocolo).</a:t>
            </a:r>
          </a:p>
          <a:p>
            <a:pPr marL="457200" indent="-457200" algn="just">
              <a:buFont typeface="+mj-lt"/>
              <a:buAutoNum type="arabicPeriod"/>
            </a:pPr>
            <a:r>
              <a:rPr lang="es-ES" sz="2400" dirty="0"/>
              <a:t>Para la selección es conveniente realizar una entrevista previa con cada persona que va a tener responsabilidad pastoral.</a:t>
            </a:r>
          </a:p>
          <a:p>
            <a:pPr marL="457200" indent="-457200" algn="just">
              <a:buFont typeface="+mj-lt"/>
              <a:buAutoNum type="arabicPeriod"/>
            </a:pPr>
            <a:r>
              <a:rPr lang="es-ES" sz="2400" dirty="0"/>
              <a:t>Siempre se ha de dar a conocer el presente Protocolo y manifestar el compromiso de seguirlo.</a:t>
            </a:r>
          </a:p>
          <a:p>
            <a:endParaRPr lang="es-ES" sz="2000" dirty="0"/>
          </a:p>
        </p:txBody>
      </p:sp>
      <p:sp>
        <p:nvSpPr>
          <p:cNvPr id="2" name="Rectángulo 1">
            <a:extLst>
              <a:ext uri="{FF2B5EF4-FFF2-40B4-BE49-F238E27FC236}">
                <a16:creationId xmlns:a16="http://schemas.microsoft.com/office/drawing/2014/main" id="{15A0DE8A-1572-F489-31FF-64C35A02B25F}"/>
              </a:ext>
            </a:extLst>
          </p:cNvPr>
          <p:cNvSpPr/>
          <p:nvPr/>
        </p:nvSpPr>
        <p:spPr>
          <a:xfrm>
            <a:off x="4193931" y="280049"/>
            <a:ext cx="7758608" cy="600164"/>
          </a:xfrm>
          <a:prstGeom prst="rect">
            <a:avLst/>
          </a:prstGeom>
          <a:noFill/>
        </p:spPr>
        <p:txBody>
          <a:bodyPr wrap="square" lIns="91440" tIns="45720" rIns="91440" bIns="45720">
            <a:spAutoFit/>
          </a:bodyPr>
          <a:lstStyle/>
          <a:p>
            <a:pPr algn="ctr"/>
            <a:r>
              <a:rPr lang="es-ES" sz="3300" b="1" dirty="0">
                <a:ln w="22225">
                  <a:solidFill>
                    <a:schemeClr val="accent2"/>
                  </a:solidFill>
                  <a:prstDash val="solid"/>
                </a:ln>
                <a:solidFill>
                  <a:schemeClr val="accent2">
                    <a:lumMod val="40000"/>
                    <a:lumOff val="60000"/>
                  </a:schemeClr>
                </a:solidFill>
              </a:rPr>
              <a:t>2. PREVENCIÓN: SELECCIÓN DEL PERSONAL</a:t>
            </a:r>
            <a:endParaRPr lang="es-ES" sz="33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7020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a:solidFill>
                  <a:srgbClr val="FFFFFF"/>
                </a:solidFill>
                <a:latin typeface="Aharoni" panose="02010803020104030203" pitchFamily="2" charset="-79"/>
                <a:cs typeface="Aharoni" panose="02010803020104030203" pitchFamily="2" charset="-79"/>
              </a:rPr>
              <a:t>PROTOCOLO</a:t>
            </a:r>
          </a:p>
          <a:p>
            <a:r>
              <a:rPr lang="es-ES" sz="2500">
                <a:solidFill>
                  <a:srgbClr val="FFFFFF"/>
                </a:solidFill>
                <a:latin typeface="Aharoni" panose="02010803020104030203" pitchFamily="2" charset="-79"/>
                <a:cs typeface="Aharoni" panose="02010803020104030203" pitchFamily="2" charset="-79"/>
              </a:rPr>
              <a:t>DE PREVENCIÓN Y ACTUACIÓN</a:t>
            </a:r>
          </a:p>
          <a:p>
            <a:r>
              <a:rPr lang="es-ES" sz="2500">
                <a:solidFill>
                  <a:srgbClr val="FFFFFF"/>
                </a:solidFill>
                <a:latin typeface="Aharoni" panose="02010803020104030203" pitchFamily="2" charset="-79"/>
                <a:cs typeface="Aharoni" panose="02010803020104030203" pitchFamily="2" charset="-79"/>
              </a:rPr>
              <a:t>FRENTE A ABUSOS SEXUALES A MENORES</a:t>
            </a:r>
          </a:p>
          <a:p>
            <a:r>
              <a:rPr lang="es-ES" sz="2500">
                <a:solidFill>
                  <a:srgbClr val="FFFFFF"/>
                </a:solidFill>
                <a:latin typeface="Aharoni" panose="02010803020104030203" pitchFamily="2" charset="-79"/>
                <a:cs typeface="Aharoni" panose="02010803020104030203" pitchFamily="2" charset="-79"/>
              </a:rPr>
              <a:t>Y PERSONAS EQUIPARADAS LEGALMENTE  </a:t>
            </a:r>
            <a:endParaRPr lang="es-ES" sz="2500" dirty="0">
              <a:solidFill>
                <a:srgbClr val="FFFFFF"/>
              </a:solidFill>
              <a:latin typeface="Aharoni" panose="02010803020104030203" pitchFamily="2" charset="-79"/>
              <a:cs typeface="Aharoni" panose="02010803020104030203" pitchFamily="2" charset="-79"/>
            </a:endParaRP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pic>
        <p:nvPicPr>
          <p:cNvPr id="3" name="Imagen 2">
            <a:extLst>
              <a:ext uri="{FF2B5EF4-FFF2-40B4-BE49-F238E27FC236}">
                <a16:creationId xmlns:a16="http://schemas.microsoft.com/office/drawing/2014/main" id="{4215FB2D-FAAF-32FC-8C1E-4361D9552657}"/>
              </a:ext>
            </a:extLst>
          </p:cNvPr>
          <p:cNvPicPr>
            <a:picLocks noChangeAspect="1"/>
          </p:cNvPicPr>
          <p:nvPr/>
        </p:nvPicPr>
        <p:blipFill rotWithShape="1">
          <a:blip r:embed="rId3"/>
          <a:srcRect l="5896" r="4580" b="4645"/>
          <a:stretch/>
        </p:blipFill>
        <p:spPr>
          <a:xfrm>
            <a:off x="3185411" y="234572"/>
            <a:ext cx="8661680" cy="6388853"/>
          </a:xfrm>
          <a:prstGeom prst="rect">
            <a:avLst/>
          </a:prstGeom>
        </p:spPr>
      </p:pic>
    </p:spTree>
    <p:extLst>
      <p:ext uri="{BB962C8B-B14F-4D97-AF65-F5344CB8AC3E}">
        <p14:creationId xmlns:p14="http://schemas.microsoft.com/office/powerpoint/2010/main" val="389884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2">
            <a:extLst>
              <a:ext uri="{28A0092B-C50C-407E-A947-70E740481C1C}">
                <a14:useLocalDpi xmlns:a14="http://schemas.microsoft.com/office/drawing/2010/main" val="0"/>
              </a:ext>
            </a:extLst>
          </a:blip>
          <a:srcRect l="13446" r="91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756" y="1207781"/>
            <a:ext cx="1370568" cy="1987617"/>
          </a:xfrm>
          <a:prstGeom prst="rect">
            <a:avLst/>
          </a:prstGeom>
        </p:spPr>
      </p:pic>
      <p:sp>
        <p:nvSpPr>
          <p:cNvPr id="2" name="Rectángulo 1">
            <a:extLst>
              <a:ext uri="{FF2B5EF4-FFF2-40B4-BE49-F238E27FC236}">
                <a16:creationId xmlns:a16="http://schemas.microsoft.com/office/drawing/2014/main" id="{3F5E10C7-228F-4CE2-C358-52242FEA775F}"/>
              </a:ext>
            </a:extLst>
          </p:cNvPr>
          <p:cNvSpPr/>
          <p:nvPr/>
        </p:nvSpPr>
        <p:spPr>
          <a:xfrm>
            <a:off x="864134" y="3595265"/>
            <a:ext cx="5027707" cy="2123658"/>
          </a:xfrm>
          <a:prstGeom prst="rect">
            <a:avLst/>
          </a:prstGeom>
          <a:noFill/>
        </p:spPr>
        <p:txBody>
          <a:bodyPr wrap="square" lIns="91440" tIns="45720" rIns="91440" bIns="45720">
            <a:spAutoFit/>
          </a:bodyPr>
          <a:lstStyle/>
          <a:p>
            <a:r>
              <a:rPr lang="es-ES" sz="4400" b="1" dirty="0">
                <a:ln w="22225">
                  <a:solidFill>
                    <a:schemeClr val="accent2"/>
                  </a:solidFill>
                  <a:prstDash val="solid"/>
                </a:ln>
                <a:solidFill>
                  <a:schemeClr val="accent2">
                    <a:lumMod val="40000"/>
                    <a:lumOff val="60000"/>
                  </a:schemeClr>
                </a:solidFill>
              </a:rPr>
              <a:t>PREVENCIÓN: CÓDIGO DE BUENAS PRÁCTICAS</a:t>
            </a:r>
            <a:endParaRPr lang="es-E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24702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795145" cy="3970318"/>
          </a:xfrm>
          <a:prstGeom prst="rect">
            <a:avLst/>
          </a:prstGeom>
          <a:noFill/>
        </p:spPr>
        <p:txBody>
          <a:bodyPr wrap="square" rtlCol="0">
            <a:spAutoFit/>
          </a:bodyPr>
          <a:lstStyle/>
          <a:p>
            <a:r>
              <a:rPr lang="es-ES" sz="2800" dirty="0"/>
              <a:t>Las muestras físicas de afecto han de ser comedidas y respetuosas y nunca han de ser ni parecer desproporcionadas. Las muestras de afecto que implican contacto físico han de hacerse tocando zonas “seguras” como espalda, hombros, cabeza, brazos. </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a:t>
            </a:r>
          </a:p>
        </p:txBody>
      </p:sp>
    </p:spTree>
    <p:extLst>
      <p:ext uri="{BB962C8B-B14F-4D97-AF65-F5344CB8AC3E}">
        <p14:creationId xmlns:p14="http://schemas.microsoft.com/office/powerpoint/2010/main" val="3425329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03 MARZO 2023 Por las víctimas de abusos">
            <a:hlinkClick r:id="" action="ppaction://media"/>
            <a:extLst>
              <a:ext uri="{FF2B5EF4-FFF2-40B4-BE49-F238E27FC236}">
                <a16:creationId xmlns:a16="http://schemas.microsoft.com/office/drawing/2014/main" id="{5E74D192-BBF7-1B5A-B3FA-36A70FC19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2" y="643467"/>
            <a:ext cx="9904116"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63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322873" cy="2677656"/>
          </a:xfrm>
          <a:prstGeom prst="rect">
            <a:avLst/>
          </a:prstGeom>
          <a:noFill/>
        </p:spPr>
        <p:txBody>
          <a:bodyPr wrap="square" rtlCol="0">
            <a:spAutoFit/>
          </a:bodyPr>
          <a:lstStyle/>
          <a:p>
            <a:r>
              <a:rPr lang="es-ES" sz="2800" dirty="0"/>
              <a:t>Se respetará la integridad física del menor, de manera que, se le permita rechazar activamente las muestras de afecto, aunque, estas sean bienintencionadas.</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2</a:t>
            </a:r>
          </a:p>
        </p:txBody>
      </p:sp>
    </p:spTree>
    <p:extLst>
      <p:ext uri="{BB962C8B-B14F-4D97-AF65-F5344CB8AC3E}">
        <p14:creationId xmlns:p14="http://schemas.microsoft.com/office/powerpoint/2010/main" val="78903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582496" y="1727558"/>
            <a:ext cx="5245437" cy="3970318"/>
          </a:xfrm>
          <a:prstGeom prst="rect">
            <a:avLst/>
          </a:prstGeom>
          <a:noFill/>
        </p:spPr>
        <p:txBody>
          <a:bodyPr wrap="square" rtlCol="0">
            <a:spAutoFit/>
          </a:bodyPr>
          <a:lstStyle/>
          <a:p>
            <a:r>
              <a:rPr lang="es-ES" sz="2800" dirty="0"/>
              <a:t>Se evitará estar a solas con menores en despachos, sacristías, salas o dependencias parroquiales, etc., procurando siempre que las puertas estén abiertas y facilitando la escucha y visión a otros. Habrá que tener en cuenta todo el derecho a la confidencialidad cuando éste se requiera.</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2141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3408473" cy="2246769"/>
          </a:xfrm>
          <a:prstGeom prst="rect">
            <a:avLst/>
          </a:prstGeom>
          <a:noFill/>
        </p:spPr>
        <p:txBody>
          <a:bodyPr wrap="square" rtlCol="0">
            <a:spAutoFit/>
          </a:bodyPr>
          <a:lstStyle/>
          <a:p>
            <a:r>
              <a:rPr lang="es-ES" sz="2800" dirty="0"/>
              <a:t>Si se ha de examinar a un menor enfermo o herido, siempre se hará en presencia de otro adulto.</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4</a:t>
            </a:r>
          </a:p>
        </p:txBody>
      </p:sp>
    </p:spTree>
    <p:extLst>
      <p:ext uri="{BB962C8B-B14F-4D97-AF65-F5344CB8AC3E}">
        <p14:creationId xmlns:p14="http://schemas.microsoft.com/office/powerpoint/2010/main" val="176098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976016" cy="4401205"/>
          </a:xfrm>
          <a:prstGeom prst="rect">
            <a:avLst/>
          </a:prstGeom>
          <a:noFill/>
        </p:spPr>
        <p:txBody>
          <a:bodyPr wrap="square" rtlCol="0">
            <a:spAutoFit/>
          </a:bodyPr>
          <a:lstStyle/>
          <a:p>
            <a:r>
              <a:rPr lang="es-ES" sz="2800" dirty="0"/>
              <a:t>Las comunicaciones privadas con menores se realizarán en entornos visibles y accesibles para los demás. Se recomienda que las puertas sean de cristales trasparentes en los despachos de sacerdotes, directores, profesores, formadores y animadores de grupos de niños y adolescentes.</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p>
        </p:txBody>
      </p:sp>
    </p:spTree>
    <p:extLst>
      <p:ext uri="{BB962C8B-B14F-4D97-AF65-F5344CB8AC3E}">
        <p14:creationId xmlns:p14="http://schemas.microsoft.com/office/powerpoint/2010/main" val="179007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5184938" cy="4832092"/>
          </a:xfrm>
          <a:prstGeom prst="rect">
            <a:avLst/>
          </a:prstGeom>
          <a:noFill/>
        </p:spPr>
        <p:txBody>
          <a:bodyPr wrap="square" rtlCol="0">
            <a:spAutoFit/>
          </a:bodyPr>
          <a:lstStyle/>
          <a:p>
            <a:r>
              <a:rPr lang="es-ES" sz="2800" dirty="0"/>
              <a:t>Las puertas permanecerán abiertas mientras permanezca un menor en el interior de una estancia; o bien se hablará con el menor en el exterior donde otros adultos puedan ser testigos del encuentro. Siendo coherentes con la política de “puertas abiertas”, también se pueden buscar espacios abiertos facilitando la presencia de otras personas.</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6</a:t>
            </a:r>
          </a:p>
        </p:txBody>
      </p:sp>
    </p:spTree>
    <p:extLst>
      <p:ext uri="{BB962C8B-B14F-4D97-AF65-F5344CB8AC3E}">
        <p14:creationId xmlns:p14="http://schemas.microsoft.com/office/powerpoint/2010/main" val="3587550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272631" cy="3970318"/>
          </a:xfrm>
          <a:prstGeom prst="rect">
            <a:avLst/>
          </a:prstGeom>
          <a:noFill/>
        </p:spPr>
        <p:txBody>
          <a:bodyPr wrap="square" rtlCol="0">
            <a:spAutoFit/>
          </a:bodyPr>
          <a:lstStyle/>
          <a:p>
            <a:r>
              <a:rPr lang="es-ES" sz="2800" dirty="0"/>
              <a:t>Se informará a los padres si se da una situación inusual en la que se va a estar o se ha estado a solas con un menor, o cuando se va a tener o se ha tenido un contacto físico relevante por razones sanitarias o disciplinarias.</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7</a:t>
            </a:r>
          </a:p>
        </p:txBody>
      </p:sp>
    </p:spTree>
    <p:extLst>
      <p:ext uri="{BB962C8B-B14F-4D97-AF65-F5344CB8AC3E}">
        <p14:creationId xmlns:p14="http://schemas.microsoft.com/office/powerpoint/2010/main" val="3343740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272631" cy="3970318"/>
          </a:xfrm>
          <a:prstGeom prst="rect">
            <a:avLst/>
          </a:prstGeom>
          <a:noFill/>
        </p:spPr>
        <p:txBody>
          <a:bodyPr wrap="square" rtlCol="0">
            <a:spAutoFit/>
          </a:bodyPr>
          <a:lstStyle/>
          <a:p>
            <a:r>
              <a:rPr lang="es-ES" sz="2800" dirty="0"/>
              <a:t>Están prohibidos los juegos, bromas o castigos que puedan ser violentos o tener una connotación sexual, evitando cualquier conducta que implique o sugiera contacto físico íntimo, besarse o desnudarse.</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8</a:t>
            </a:r>
          </a:p>
        </p:txBody>
      </p:sp>
    </p:spTree>
    <p:extLst>
      <p:ext uri="{BB962C8B-B14F-4D97-AF65-F5344CB8AC3E}">
        <p14:creationId xmlns:p14="http://schemas.microsoft.com/office/powerpoint/2010/main" val="1026174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3281193" cy="3108543"/>
          </a:xfrm>
          <a:prstGeom prst="rect">
            <a:avLst/>
          </a:prstGeom>
          <a:noFill/>
        </p:spPr>
        <p:txBody>
          <a:bodyPr wrap="square" rtlCol="0">
            <a:spAutoFit/>
          </a:bodyPr>
          <a:lstStyle/>
          <a:p>
            <a:r>
              <a:rPr lang="es-ES" sz="2800" dirty="0"/>
              <a:t>Están prohibidos los juegos y las novatadas que impliquen actos vejatorios, denigrantes o sexistas.</a:t>
            </a:r>
          </a:p>
        </p:txBody>
      </p:sp>
      <p:sp>
        <p:nvSpPr>
          <p:cNvPr id="8" name="Rectángulo 7">
            <a:extLst>
              <a:ext uri="{FF2B5EF4-FFF2-40B4-BE49-F238E27FC236}">
                <a16:creationId xmlns:a16="http://schemas.microsoft.com/office/drawing/2014/main" id="{849E2459-9675-5603-E7E3-2EBCF2D3D2CA}"/>
              </a:ext>
            </a:extLst>
          </p:cNvPr>
          <p:cNvSpPr/>
          <p:nvPr/>
        </p:nvSpPr>
        <p:spPr>
          <a:xfrm>
            <a:off x="6740361" y="995033"/>
            <a:ext cx="535724"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9</a:t>
            </a:r>
          </a:p>
        </p:txBody>
      </p:sp>
    </p:spTree>
    <p:extLst>
      <p:ext uri="{BB962C8B-B14F-4D97-AF65-F5344CB8AC3E}">
        <p14:creationId xmlns:p14="http://schemas.microsoft.com/office/powerpoint/2010/main" val="452915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507194" y="1873900"/>
            <a:ext cx="5168992" cy="4401205"/>
          </a:xfrm>
          <a:prstGeom prst="rect">
            <a:avLst/>
          </a:prstGeom>
          <a:noFill/>
        </p:spPr>
        <p:txBody>
          <a:bodyPr wrap="square" rtlCol="0">
            <a:spAutoFit/>
          </a:bodyPr>
          <a:lstStyle/>
          <a:p>
            <a:r>
              <a:rPr lang="es-ES" sz="2000" dirty="0"/>
              <a:t>Se informará y pedirá autorización materna/paterna, escrita y firmada, siempre que se realicen salidas, convivencias, excursiones, campamentos y otras actividades que supongan que los menores han de dormir fuera de casa. Se asegurará un número suficiente de acompañantes y se distribuirán las habitaciones por sexos. Nunca los adultos compartirán habitación u otro tipo de estancia con adolescentes o niños en las convivencias, acampadas y viajes. Es recomendable invitar a participar a algunos padres, incluso con una presencia activa, en las convivencias, acampadas o viajes.</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10</a:t>
            </a:r>
          </a:p>
        </p:txBody>
      </p:sp>
    </p:spTree>
    <p:extLst>
      <p:ext uri="{BB962C8B-B14F-4D97-AF65-F5344CB8AC3E}">
        <p14:creationId xmlns:p14="http://schemas.microsoft.com/office/powerpoint/2010/main" val="408372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1" y="1727558"/>
            <a:ext cx="4835339" cy="4524315"/>
          </a:xfrm>
          <a:prstGeom prst="rect">
            <a:avLst/>
          </a:prstGeom>
          <a:noFill/>
        </p:spPr>
        <p:txBody>
          <a:bodyPr wrap="square" rtlCol="0">
            <a:spAutoFit/>
          </a:bodyPr>
          <a:lstStyle/>
          <a:p>
            <a:r>
              <a:rPr lang="es-ES" sz="2400" dirty="0"/>
              <a:t>Se respetará la intimidad de las duchas, cuartos de aseo y vestuarios cuando estén siendo utilizados por menores. En caso de tener que entrar, siempre por una razón justificada, es conveniente que entren, a ser posible, dos adultos del mismo sexo que los menores presentes. Salvo que haya que actuar por algo urgente, se respetará la distancia personal mientras se permanezca en la estancia.</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11</a:t>
            </a:r>
          </a:p>
        </p:txBody>
      </p:sp>
    </p:spTree>
    <p:extLst>
      <p:ext uri="{BB962C8B-B14F-4D97-AF65-F5344CB8AC3E}">
        <p14:creationId xmlns:p14="http://schemas.microsoft.com/office/powerpoint/2010/main" val="286349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84C4A005-2484-232F-1DB2-F59B6E68A065}"/>
              </a:ext>
            </a:extLst>
          </p:cNvPr>
          <p:cNvPicPr>
            <a:picLocks noChangeAspect="1"/>
          </p:cNvPicPr>
          <p:nvPr/>
        </p:nvPicPr>
        <p:blipFill rotWithShape="1">
          <a:blip r:embed="rId2">
            <a:clrChange>
              <a:clrFrom>
                <a:srgbClr val="FFFFFF"/>
              </a:clrFrom>
              <a:clrTo>
                <a:srgbClr val="FFFFFF">
                  <a:alpha val="0"/>
                </a:srgbClr>
              </a:clrTo>
            </a:clrChange>
          </a:blip>
          <a:srcRect t="5134"/>
          <a:stretch/>
        </p:blipFill>
        <p:spPr>
          <a:xfrm>
            <a:off x="764896" y="767562"/>
            <a:ext cx="9457744" cy="5136610"/>
          </a:xfrm>
          <a:prstGeom prst="rect">
            <a:avLst/>
          </a:prstGeom>
        </p:spPr>
      </p:pic>
    </p:spTree>
    <p:extLst>
      <p:ext uri="{BB962C8B-B14F-4D97-AF65-F5344CB8AC3E}">
        <p14:creationId xmlns:p14="http://schemas.microsoft.com/office/powerpoint/2010/main" val="2961229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475491" y="1727558"/>
            <a:ext cx="5542338" cy="4893647"/>
          </a:xfrm>
          <a:prstGeom prst="rect">
            <a:avLst/>
          </a:prstGeom>
          <a:noFill/>
        </p:spPr>
        <p:txBody>
          <a:bodyPr wrap="square" rtlCol="0">
            <a:spAutoFit/>
          </a:bodyPr>
          <a:lstStyle/>
          <a:p>
            <a:r>
              <a:rPr lang="es-ES" sz="2400" dirty="0"/>
              <a:t>Cuando las actividades académicas o pastorales requieran la comunicación o el encuentro fuera del contexto habitual, ya sean presenciales, o por correo electrónico, teléfono móvil, redes sociales u otro canal ajeno a los oficiales del centro, parroquia o grupo, se implementarán mecanismos de control parental, tal como una autorización por escrito de los padres. Además, siempre que se utilice alguno de estos medios para convocar o coordinar actividades, los padres deben recibir también los mensajes.</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12</a:t>
            </a:r>
          </a:p>
        </p:txBody>
      </p:sp>
    </p:spTree>
    <p:extLst>
      <p:ext uri="{BB962C8B-B14F-4D97-AF65-F5344CB8AC3E}">
        <p14:creationId xmlns:p14="http://schemas.microsoft.com/office/powerpoint/2010/main" val="3542623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513792" cy="3539430"/>
          </a:xfrm>
          <a:prstGeom prst="rect">
            <a:avLst/>
          </a:prstGeom>
          <a:noFill/>
        </p:spPr>
        <p:txBody>
          <a:bodyPr wrap="square" rtlCol="0">
            <a:spAutoFit/>
          </a:bodyPr>
          <a:lstStyle/>
          <a:p>
            <a:r>
              <a:rPr lang="es-ES" sz="2800" dirty="0"/>
              <a:t>Será motivo de cese inmediato en la actividad pastoral o educativa cualquier relación sentimental, consentida o no, de un adulto con menores de edad (niños, preadolescentes y adolescentes).</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13</a:t>
            </a:r>
          </a:p>
        </p:txBody>
      </p:sp>
    </p:spTree>
    <p:extLst>
      <p:ext uri="{BB962C8B-B14F-4D97-AF65-F5344CB8AC3E}">
        <p14:creationId xmlns:p14="http://schemas.microsoft.com/office/powerpoint/2010/main" val="1145999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602136" cy="4401205"/>
          </a:xfrm>
          <a:prstGeom prst="rect">
            <a:avLst/>
          </a:prstGeom>
          <a:noFill/>
        </p:spPr>
        <p:txBody>
          <a:bodyPr wrap="square" rtlCol="0">
            <a:spAutoFit/>
          </a:bodyPr>
          <a:lstStyle/>
          <a:p>
            <a:r>
              <a:rPr lang="es-ES" sz="2000" dirty="0"/>
              <a:t>Los sentimientos de afecto y/o enamoramiento hacia sacerdotes, catequistas, profesores o monitores a menudo responden a la consideración del adulto como un ídolo. La persona adulta ha de ser consciente y saber que siempre serán responsabilidad suya las situaciones derivadas de esas percepciones y sentimientos. Por lo tanto, bajo ninguna circunstancia debe corresponder o insinuarse, sino establecer de forma inequívoca y con buenas maneras los límites adecuados de comportamiento, relación y aprecio.</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14</a:t>
            </a:r>
          </a:p>
        </p:txBody>
      </p:sp>
    </p:spTree>
    <p:extLst>
      <p:ext uri="{BB962C8B-B14F-4D97-AF65-F5344CB8AC3E}">
        <p14:creationId xmlns:p14="http://schemas.microsoft.com/office/powerpoint/2010/main" val="1683639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2" y="1727558"/>
            <a:ext cx="4602136" cy="4401205"/>
          </a:xfrm>
          <a:prstGeom prst="rect">
            <a:avLst/>
          </a:prstGeom>
          <a:noFill/>
        </p:spPr>
        <p:txBody>
          <a:bodyPr wrap="square" rtlCol="0">
            <a:spAutoFit/>
          </a:bodyPr>
          <a:lstStyle/>
          <a:p>
            <a:r>
              <a:rPr lang="es-ES" sz="2000" dirty="0"/>
              <a:t>No se realizarán tomas privadas de imágenes de menores. Siempre que se hagan durante el desarrollo de actividades pastorales, educativas o lúdicas se llevarán a cabo, a ser posible, con dispositivos técnicos de la parroquia, centro educativo o movimiento. De la toma de estas imágenes se informará a los padres. No se hará exhibición ni difusión pública o privada de las imágenes sin el consentimiento expreso y escrito de los padres, siendo responsable de su custodia y uso la parroquia, centro diocesano o entidad que realice la actividad. </a:t>
            </a:r>
          </a:p>
        </p:txBody>
      </p:sp>
      <p:sp>
        <p:nvSpPr>
          <p:cNvPr id="8" name="Rectángulo 7">
            <a:extLst>
              <a:ext uri="{FF2B5EF4-FFF2-40B4-BE49-F238E27FC236}">
                <a16:creationId xmlns:a16="http://schemas.microsoft.com/office/drawing/2014/main" id="{849E2459-9675-5603-E7E3-2EBCF2D3D2CA}"/>
              </a:ext>
            </a:extLst>
          </p:cNvPr>
          <p:cNvSpPr/>
          <p:nvPr/>
        </p:nvSpPr>
        <p:spPr>
          <a:xfrm>
            <a:off x="6564833" y="995033"/>
            <a:ext cx="88678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15</a:t>
            </a:r>
          </a:p>
        </p:txBody>
      </p:sp>
    </p:spTree>
    <p:extLst>
      <p:ext uri="{BB962C8B-B14F-4D97-AF65-F5344CB8AC3E}">
        <p14:creationId xmlns:p14="http://schemas.microsoft.com/office/powerpoint/2010/main" val="169753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magen 16" descr="Imagen que contiene dibujo, señal&#10;&#10;Descripción generada automáticamente">
            <a:extLst>
              <a:ext uri="{FF2B5EF4-FFF2-40B4-BE49-F238E27FC236}">
                <a16:creationId xmlns:a16="http://schemas.microsoft.com/office/drawing/2014/main" id="{E334E4BC-8267-346D-F9DD-1D634CD391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3034" y="570349"/>
            <a:ext cx="798474" cy="1157209"/>
          </a:xfrm>
          <a:prstGeom prst="rect">
            <a:avLst/>
          </a:prstGeom>
        </p:spPr>
      </p:pic>
      <p:pic>
        <p:nvPicPr>
          <p:cNvPr id="9" name="Imagen 8" descr="Imagen que contiene persona, colorido, vistiendo, cumpleaños&#10;&#10;Descripción generada automáticamente">
            <a:extLst>
              <a:ext uri="{FF2B5EF4-FFF2-40B4-BE49-F238E27FC236}">
                <a16:creationId xmlns:a16="http://schemas.microsoft.com/office/drawing/2014/main" id="{C690BFA5-98F2-3723-BB66-5F1A743BF1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46" r="9172"/>
          <a:stretch/>
        </p:blipFill>
        <p:spPr>
          <a:xfrm>
            <a:off x="2170445" y="1539057"/>
            <a:ext cx="2584604" cy="2972654"/>
          </a:xfrm>
          <a:prstGeom prst="ellipse">
            <a:avLst/>
          </a:prstGeom>
          <a:ln>
            <a:noFill/>
          </a:ln>
          <a:effectLst>
            <a:softEdge rad="112500"/>
          </a:effectLst>
        </p:spPr>
      </p:pic>
      <p:sp>
        <p:nvSpPr>
          <p:cNvPr id="7" name="CuadroTexto 6">
            <a:extLst>
              <a:ext uri="{FF2B5EF4-FFF2-40B4-BE49-F238E27FC236}">
                <a16:creationId xmlns:a16="http://schemas.microsoft.com/office/drawing/2014/main" id="{BA94A271-561D-6837-6314-8858062CE638}"/>
              </a:ext>
            </a:extLst>
          </p:cNvPr>
          <p:cNvSpPr txBox="1"/>
          <p:nvPr/>
        </p:nvSpPr>
        <p:spPr>
          <a:xfrm>
            <a:off x="6740361" y="1727558"/>
            <a:ext cx="5066451" cy="4708981"/>
          </a:xfrm>
          <a:prstGeom prst="rect">
            <a:avLst/>
          </a:prstGeom>
          <a:noFill/>
        </p:spPr>
        <p:txBody>
          <a:bodyPr wrap="square" rtlCol="0">
            <a:spAutoFit/>
          </a:bodyPr>
          <a:lstStyle/>
          <a:p>
            <a:r>
              <a:rPr lang="es-ES" sz="2000" dirty="0"/>
              <a:t>Cuando, durante el desarrollo de una actividad, se vulnere alguna de estas normas, la persona responsable de la actividad (sacerdote, director de centro, monitor,) y, en su caso, la propia Diócesis actuará con rapidez y diligencia. Esta actuación puede ir en función de su gravedad, desde la indicación del suceso, la llamada de atención y la sugerencia de mejora, en casos leves, a la seria amonestación, el alejamiento de la actividad educativa, pastoral o ministerial, la comunicación a las autoridades civiles en los casos graves, y/o directamente, en casos de máxima y notoria gravedad, de la apertura de un expediente o el despido.</a:t>
            </a:r>
          </a:p>
        </p:txBody>
      </p:sp>
      <p:sp>
        <p:nvSpPr>
          <p:cNvPr id="8" name="Rectángulo 7">
            <a:extLst>
              <a:ext uri="{FF2B5EF4-FFF2-40B4-BE49-F238E27FC236}">
                <a16:creationId xmlns:a16="http://schemas.microsoft.com/office/drawing/2014/main" id="{849E2459-9675-5603-E7E3-2EBCF2D3D2CA}"/>
              </a:ext>
            </a:extLst>
          </p:cNvPr>
          <p:cNvSpPr/>
          <p:nvPr/>
        </p:nvSpPr>
        <p:spPr>
          <a:xfrm>
            <a:off x="6935840" y="983228"/>
            <a:ext cx="3294235" cy="769441"/>
          </a:xfrm>
          <a:prstGeom prst="rect">
            <a:avLst/>
          </a:prstGeom>
          <a:noFill/>
        </p:spPr>
        <p:txBody>
          <a:bodyPr wrap="none" lIns="91440" tIns="45720" rIns="91440" bIns="45720">
            <a:spAutoFit/>
          </a:bodyPr>
          <a:lstStyle/>
          <a:p>
            <a:pPr algn="ctr"/>
            <a:r>
              <a:rPr lang="es-ES" sz="4400" b="1" cap="none" spc="0" dirty="0">
                <a:ln w="22225">
                  <a:solidFill>
                    <a:schemeClr val="accent2"/>
                  </a:solidFill>
                  <a:prstDash val="solid"/>
                </a:ln>
                <a:solidFill>
                  <a:schemeClr val="accent2">
                    <a:lumMod val="40000"/>
                    <a:lumOff val="60000"/>
                  </a:schemeClr>
                </a:solidFill>
                <a:effectLst/>
              </a:rPr>
              <a:t>CONCLUSIÓN</a:t>
            </a:r>
          </a:p>
        </p:txBody>
      </p:sp>
    </p:spTree>
    <p:extLst>
      <p:ext uri="{BB962C8B-B14F-4D97-AF65-F5344CB8AC3E}">
        <p14:creationId xmlns:p14="http://schemas.microsoft.com/office/powerpoint/2010/main" val="3808382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404208" y="1326315"/>
            <a:ext cx="7596743" cy="5139869"/>
          </a:xfrm>
          <a:prstGeom prst="rect">
            <a:avLst/>
          </a:prstGeom>
          <a:noFill/>
        </p:spPr>
        <p:txBody>
          <a:bodyPr wrap="square">
            <a:spAutoFit/>
          </a:bodyPr>
          <a:lstStyle/>
          <a:p>
            <a:pPr marL="457200" indent="-457200" algn="just">
              <a:buFont typeface="+mj-lt"/>
              <a:buAutoNum type="arabicPeriod"/>
            </a:pPr>
            <a:r>
              <a:rPr lang="es-ES" sz="2400" dirty="0"/>
              <a:t>Indicadores:</a:t>
            </a:r>
          </a:p>
          <a:p>
            <a:pPr marL="914400" lvl="1" indent="-457200" algn="just">
              <a:buFont typeface="Wingdings" panose="05000000000000000000" pitchFamily="2" charset="2"/>
              <a:buChar char="ü"/>
            </a:pPr>
            <a:r>
              <a:rPr lang="es-ES" sz="1600" b="1" dirty="0"/>
              <a:t>Indicadores físicos específicos </a:t>
            </a:r>
            <a:r>
              <a:rPr lang="es-ES" sz="1600" dirty="0"/>
              <a:t>como: dolor o molestias en el área genital, infecciones urinarias, cuerpos extraños, comportamiento sexual inapropiado para su edad, embarazo, enfermedades de transmisión sexual.</a:t>
            </a:r>
          </a:p>
          <a:p>
            <a:pPr marL="914400" lvl="1" indent="-457200" algn="just">
              <a:buFont typeface="Wingdings" panose="05000000000000000000" pitchFamily="2" charset="2"/>
              <a:buChar char="ü"/>
            </a:pPr>
            <a:r>
              <a:rPr lang="es-ES" sz="1600" b="1" dirty="0"/>
              <a:t>Indicadores específicos de comportamiento</a:t>
            </a:r>
            <a:r>
              <a:rPr lang="es-ES" sz="1600" dirty="0"/>
              <a:t>: conocimientos sexuales precoces o inadecuados a la edad, conductas sexualizadas distinguiendo la edad del menor.</a:t>
            </a:r>
          </a:p>
          <a:p>
            <a:pPr marL="914400" lvl="1" indent="-457200" algn="just">
              <a:buFont typeface="Wingdings" panose="05000000000000000000" pitchFamily="2" charset="2"/>
              <a:buChar char="ü"/>
            </a:pPr>
            <a:r>
              <a:rPr lang="es-ES" sz="1600" b="1" dirty="0"/>
              <a:t>Indicadores inespecíficos</a:t>
            </a:r>
            <a:r>
              <a:rPr lang="es-ES" sz="1600" dirty="0"/>
              <a:t>: comportamientos anómalos y anormalmente llamativos, bajo rendimiento escolar y deportivo, vestirse con varias capas de ropa o acostarse vestidos, secretismo, exhibición de dinero u objetos de valor de origen inexplicable, temor o nerviosismo ante la presencia de un individuo en concreto, tendencia a aislarse y dificultades en la integración, síntomas psicosomáticos, miedo a estar solo o con una persona determinada, problemas de alimentación (anorexia, bulimia) o sueño (intensa actividad onírica, pesadillas, despertares nocturnos), expresión emocional de ansiedad o vergüenza, rechazo a muestras de afecto en la relación habitual, resistencia a desnudarse o ducharse, conductas autolesivas.</a:t>
            </a:r>
          </a:p>
          <a:p>
            <a:pPr algn="just"/>
            <a:r>
              <a:rPr lang="es-ES" sz="2400" dirty="0"/>
              <a:t>2. Revelación del abuso sexual por parte del menor de manera directa o indirectamente (dibujos, relatos, dicen…)</a:t>
            </a:r>
          </a:p>
        </p:txBody>
      </p:sp>
      <p:sp>
        <p:nvSpPr>
          <p:cNvPr id="2" name="Rectángulo 1">
            <a:extLst>
              <a:ext uri="{FF2B5EF4-FFF2-40B4-BE49-F238E27FC236}">
                <a16:creationId xmlns:a16="http://schemas.microsoft.com/office/drawing/2014/main" id="{15A0DE8A-1572-F489-31FF-64C35A02B25F}"/>
              </a:ext>
            </a:extLst>
          </p:cNvPr>
          <p:cNvSpPr/>
          <p:nvPr/>
        </p:nvSpPr>
        <p:spPr>
          <a:xfrm>
            <a:off x="4501662" y="236089"/>
            <a:ext cx="6743700" cy="1015663"/>
          </a:xfrm>
          <a:prstGeom prst="rect">
            <a:avLst/>
          </a:prstGeom>
          <a:noFill/>
        </p:spPr>
        <p:txBody>
          <a:bodyPr wrap="square" lIns="91440" tIns="45720" rIns="91440" bIns="45720">
            <a:spAutoFit/>
          </a:bodyPr>
          <a:lstStyle/>
          <a:p>
            <a:r>
              <a:rPr lang="es-ES" sz="3600" b="1" dirty="0">
                <a:ln w="22225">
                  <a:solidFill>
                    <a:schemeClr val="accent2"/>
                  </a:solidFill>
                  <a:prstDash val="solid"/>
                </a:ln>
                <a:solidFill>
                  <a:schemeClr val="accent2">
                    <a:lumMod val="40000"/>
                    <a:lumOff val="60000"/>
                  </a:schemeClr>
                </a:solidFill>
              </a:rPr>
              <a:t>3. DETECCIÓN DE UN ABUSO: </a:t>
            </a:r>
          </a:p>
          <a:p>
            <a:r>
              <a:rPr lang="es-ES" sz="2400" dirty="0">
                <a:ln w="22225">
                  <a:solidFill>
                    <a:schemeClr val="accent2"/>
                  </a:solidFill>
                  <a:prstDash val="solid"/>
                </a:ln>
                <a:solidFill>
                  <a:schemeClr val="accent2">
                    <a:lumMod val="40000"/>
                    <a:lumOff val="60000"/>
                  </a:schemeClr>
                </a:solidFill>
              </a:rPr>
              <a:t>Observación y escucha de las posibles víctimas</a:t>
            </a:r>
            <a:endParaRPr lang="es-ES" sz="2400"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42538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642338" y="926380"/>
            <a:ext cx="7042410" cy="5262979"/>
          </a:xfrm>
          <a:prstGeom prst="rect">
            <a:avLst/>
          </a:prstGeom>
          <a:noFill/>
        </p:spPr>
        <p:txBody>
          <a:bodyPr wrap="square">
            <a:spAutoFit/>
          </a:bodyPr>
          <a:lstStyle/>
          <a:p>
            <a:pPr marL="342900" indent="-342900" algn="just">
              <a:buFont typeface="Wingdings" panose="05000000000000000000" pitchFamily="2" charset="2"/>
              <a:buChar char="Ø"/>
            </a:pPr>
            <a:r>
              <a:rPr lang="es-ES" sz="2400" dirty="0"/>
              <a:t>Ser sensible a las necesidades del menor, apoyarle, creerle.</a:t>
            </a:r>
          </a:p>
          <a:p>
            <a:pPr marL="342900" indent="-342900" algn="just">
              <a:buFont typeface="Wingdings" panose="05000000000000000000" pitchFamily="2" charset="2"/>
              <a:buChar char="Ø"/>
            </a:pPr>
            <a:r>
              <a:rPr lang="es-ES" sz="2400" dirty="0"/>
              <a:t>No posponer la revelación.</a:t>
            </a:r>
          </a:p>
          <a:p>
            <a:pPr marL="342900" indent="-342900" algn="just">
              <a:buFont typeface="Wingdings" panose="05000000000000000000" pitchFamily="2" charset="2"/>
              <a:buChar char="Ø"/>
            </a:pPr>
            <a:r>
              <a:rPr lang="es-ES" sz="2400" dirty="0"/>
              <a:t>Mantener la calma y escuchar con atención la denuncia.</a:t>
            </a:r>
          </a:p>
          <a:p>
            <a:pPr marL="342900" indent="-342900" algn="just">
              <a:buFont typeface="Wingdings" panose="05000000000000000000" pitchFamily="2" charset="2"/>
              <a:buChar char="Ø"/>
            </a:pPr>
            <a:r>
              <a:rPr lang="es-ES" sz="2400" dirty="0"/>
              <a:t>Dar apoyo y confianza. No mostrar nuestra incomodidad haciéndole preguntas </a:t>
            </a:r>
            <a:r>
              <a:rPr lang="es-ES" sz="2400" dirty="0" err="1"/>
              <a:t>culpabilizadoras</a:t>
            </a:r>
            <a:r>
              <a:rPr lang="es-ES" sz="2400" dirty="0"/>
              <a:t> o escabrosas.</a:t>
            </a:r>
          </a:p>
          <a:p>
            <a:pPr marL="342900" indent="-342900" algn="just">
              <a:buFont typeface="Wingdings" panose="05000000000000000000" pitchFamily="2" charset="2"/>
              <a:buChar char="Ø"/>
            </a:pPr>
            <a:r>
              <a:rPr lang="es-ES" sz="2400" dirty="0"/>
              <a:t>Ser conscientes de lo que tenemos y de lo que no tenemos que decir.</a:t>
            </a:r>
          </a:p>
          <a:p>
            <a:pPr marL="342900" indent="-342900" algn="just">
              <a:buFont typeface="Wingdings" panose="05000000000000000000" pitchFamily="2" charset="2"/>
              <a:buChar char="Ø"/>
            </a:pPr>
            <a:r>
              <a:rPr lang="es-ES" sz="2400" dirty="0"/>
              <a:t>Ser siempre sinceros y adelantar al menor cómo vamos a actuar.</a:t>
            </a:r>
          </a:p>
          <a:p>
            <a:pPr marL="342900" indent="-342900" algn="just">
              <a:buFont typeface="Wingdings" panose="05000000000000000000" pitchFamily="2" charset="2"/>
              <a:buChar char="Ø"/>
            </a:pPr>
            <a:r>
              <a:rPr lang="es-ES" sz="2400" dirty="0"/>
              <a:t>Informar inmediatamente a los padres.</a:t>
            </a:r>
          </a:p>
          <a:p>
            <a:pPr marL="342900" indent="-342900" algn="just">
              <a:buFont typeface="Wingdings" panose="05000000000000000000" pitchFamily="2" charset="2"/>
              <a:buChar char="Ø"/>
            </a:pPr>
            <a:r>
              <a:rPr lang="es-ES" sz="2400" dirty="0"/>
              <a:t>Poner por escrito lo que acabamos de oír.</a:t>
            </a:r>
          </a:p>
        </p:txBody>
      </p:sp>
      <p:sp>
        <p:nvSpPr>
          <p:cNvPr id="2" name="Rectángulo 1">
            <a:extLst>
              <a:ext uri="{FF2B5EF4-FFF2-40B4-BE49-F238E27FC236}">
                <a16:creationId xmlns:a16="http://schemas.microsoft.com/office/drawing/2014/main" id="{15A0DE8A-1572-F489-31FF-64C35A02B25F}"/>
              </a:ext>
            </a:extLst>
          </p:cNvPr>
          <p:cNvSpPr/>
          <p:nvPr/>
        </p:nvSpPr>
        <p:spPr>
          <a:xfrm>
            <a:off x="4267355" y="280049"/>
            <a:ext cx="4630460"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4. ¿CÓMO ACTUAR?</a:t>
            </a:r>
            <a:endParaRPr lang="es-E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65847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267355" y="926380"/>
            <a:ext cx="7558263" cy="5632311"/>
          </a:xfrm>
          <a:prstGeom prst="rect">
            <a:avLst/>
          </a:prstGeom>
          <a:noFill/>
        </p:spPr>
        <p:txBody>
          <a:bodyPr wrap="square">
            <a:spAutoFit/>
          </a:bodyPr>
          <a:lstStyle/>
          <a:p>
            <a:pPr marL="342900" indent="-342900" algn="just">
              <a:buFont typeface="Wingdings" panose="05000000000000000000" pitchFamily="2" charset="2"/>
              <a:buChar char="Ø"/>
            </a:pPr>
            <a:r>
              <a:rPr lang="es-ES" sz="2400" dirty="0"/>
              <a:t>Comunicarlo a la autoridad de la Iglesia.</a:t>
            </a:r>
          </a:p>
          <a:p>
            <a:pPr marL="342900" indent="-342900" algn="just">
              <a:buFont typeface="Wingdings" panose="05000000000000000000" pitchFamily="2" charset="2"/>
              <a:buChar char="Ø"/>
            </a:pPr>
            <a:r>
              <a:rPr lang="es-ES" sz="2400" dirty="0"/>
              <a:t>Tramitación por la </a:t>
            </a:r>
            <a:r>
              <a:rPr lang="es-ES" sz="2400" b="1" dirty="0"/>
              <a:t>Oficina diocesana para la protección de menores </a:t>
            </a:r>
            <a:r>
              <a:rPr lang="es-ES" sz="2400" dirty="0"/>
              <a:t>y personas equiparadas legalmente:</a:t>
            </a:r>
          </a:p>
          <a:p>
            <a:pPr lvl="2" algn="just"/>
            <a:r>
              <a:rPr lang="es-ES" sz="2400" dirty="0"/>
              <a:t>- teléfono 964 220 066 Ext. 5</a:t>
            </a:r>
          </a:p>
          <a:p>
            <a:pPr lvl="2" algn="just"/>
            <a:r>
              <a:rPr lang="es-ES" sz="2400" dirty="0"/>
              <a:t>- </a:t>
            </a:r>
            <a:r>
              <a:rPr lang="es-ES" sz="2400" dirty="0">
                <a:hlinkClick r:id="rId3"/>
              </a:rPr>
              <a:t>proteccionmenores@obsegorbecastellon.org</a:t>
            </a:r>
            <a:endParaRPr lang="es-ES" sz="2400" dirty="0"/>
          </a:p>
          <a:p>
            <a:pPr marL="342900" indent="-342900" algn="just">
              <a:buFont typeface="Wingdings" panose="05000000000000000000" pitchFamily="2" charset="2"/>
              <a:buChar char="Ø"/>
            </a:pPr>
            <a:r>
              <a:rPr lang="es-ES" sz="2400" dirty="0"/>
              <a:t>Investigación canónica.</a:t>
            </a:r>
          </a:p>
          <a:p>
            <a:pPr marL="342900" indent="-342900" algn="just">
              <a:buFont typeface="Wingdings" panose="05000000000000000000" pitchFamily="2" charset="2"/>
              <a:buChar char="Ø"/>
            </a:pPr>
            <a:r>
              <a:rPr lang="es-ES" sz="2400" dirty="0"/>
              <a:t>De acuerdo con la legislación vigente en España, la notificación a la autoridad civil de un posible abuso sexual a menores es una obligación legal. En caso de existir procedimiento en la jurisdicción civil, se colaborará con las autoridades civiles.</a:t>
            </a:r>
          </a:p>
          <a:p>
            <a:pPr marL="342900" indent="-342900" algn="just">
              <a:buFont typeface="Wingdings" panose="05000000000000000000" pitchFamily="2" charset="2"/>
              <a:buChar char="Ø"/>
            </a:pPr>
            <a:r>
              <a:rPr lang="es-ES" sz="2400" dirty="0"/>
              <a:t>Respecto del agresor o victimario ha de garantizarse la presunción de inocencia siempre, protegiendo la reputación del sospechoso.</a:t>
            </a:r>
          </a:p>
          <a:p>
            <a:pPr algn="just"/>
            <a:endParaRPr lang="es-ES" sz="2400" dirty="0"/>
          </a:p>
        </p:txBody>
      </p:sp>
      <p:sp>
        <p:nvSpPr>
          <p:cNvPr id="2" name="Rectángulo 1">
            <a:extLst>
              <a:ext uri="{FF2B5EF4-FFF2-40B4-BE49-F238E27FC236}">
                <a16:creationId xmlns:a16="http://schemas.microsoft.com/office/drawing/2014/main" id="{15A0DE8A-1572-F489-31FF-64C35A02B25F}"/>
              </a:ext>
            </a:extLst>
          </p:cNvPr>
          <p:cNvSpPr/>
          <p:nvPr/>
        </p:nvSpPr>
        <p:spPr>
          <a:xfrm>
            <a:off x="4037826" y="280049"/>
            <a:ext cx="4744433"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PROCEDIMIENTO</a:t>
            </a:r>
            <a:endParaRPr lang="es-E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99032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712678" y="926380"/>
            <a:ext cx="6222454" cy="5262979"/>
          </a:xfrm>
          <a:prstGeom prst="rect">
            <a:avLst/>
          </a:prstGeom>
          <a:noFill/>
        </p:spPr>
        <p:txBody>
          <a:bodyPr wrap="square">
            <a:spAutoFit/>
          </a:bodyPr>
          <a:lstStyle/>
          <a:p>
            <a:pPr algn="just"/>
            <a:r>
              <a:rPr lang="es-ES" sz="2400" b="1" dirty="0"/>
              <a:t>1. CARACTERÍSTICAS:</a:t>
            </a:r>
          </a:p>
          <a:p>
            <a:pPr marL="342900" indent="-342900" algn="just">
              <a:buFont typeface="Wingdings" panose="05000000000000000000" pitchFamily="2" charset="2"/>
              <a:buChar char="Ø"/>
            </a:pPr>
            <a:r>
              <a:rPr lang="es-ES" sz="2400" dirty="0"/>
              <a:t>En el centro está la persona, lo que ha ocurrido y el daño que esto le ha causado.</a:t>
            </a:r>
          </a:p>
          <a:p>
            <a:pPr marL="342900" indent="-342900" algn="just">
              <a:buFont typeface="Wingdings" panose="05000000000000000000" pitchFamily="2" charset="2"/>
              <a:buChar char="Ø"/>
            </a:pPr>
            <a:r>
              <a:rPr lang="es-ES" sz="2400" dirty="0"/>
              <a:t>El entorno institucional trata de cualificar el daño sufrido por la víctima y así determinar de qué forma puede ser compensado.</a:t>
            </a:r>
          </a:p>
          <a:p>
            <a:pPr marL="342900" indent="-342900" algn="just">
              <a:buFont typeface="Wingdings" panose="05000000000000000000" pitchFamily="2" charset="2"/>
              <a:buChar char="Ø"/>
            </a:pPr>
            <a:r>
              <a:rPr lang="es-ES" sz="2400" dirty="0"/>
              <a:t>Se busca reducir la condena a cumplir por el agresor, a través de la reconciliación y el trabajo en busca de una armonía y del perdón.</a:t>
            </a:r>
          </a:p>
          <a:p>
            <a:pPr marL="342900" indent="-342900" algn="just">
              <a:buFont typeface="Wingdings" panose="05000000000000000000" pitchFamily="2" charset="2"/>
              <a:buChar char="Ø"/>
            </a:pPr>
            <a:r>
              <a:rPr lang="es-ES" sz="2400" dirty="0"/>
              <a:t>Es necesario que las partes se reúnan para buscar soluciones.</a:t>
            </a:r>
          </a:p>
          <a:p>
            <a:pPr marL="342900" indent="-342900" algn="just">
              <a:buFont typeface="Wingdings" panose="05000000000000000000" pitchFamily="2" charset="2"/>
              <a:buChar char="Ø"/>
            </a:pPr>
            <a:r>
              <a:rPr lang="es-ES" sz="2400" dirty="0"/>
              <a:t>Se realiza un trabajo, no solo de reparación, sino también de prevención.</a:t>
            </a:r>
          </a:p>
        </p:txBody>
      </p:sp>
      <p:sp>
        <p:nvSpPr>
          <p:cNvPr id="2" name="Rectángulo 1">
            <a:extLst>
              <a:ext uri="{FF2B5EF4-FFF2-40B4-BE49-F238E27FC236}">
                <a16:creationId xmlns:a16="http://schemas.microsoft.com/office/drawing/2014/main" id="{15A0DE8A-1572-F489-31FF-64C35A02B25F}"/>
              </a:ext>
            </a:extLst>
          </p:cNvPr>
          <p:cNvSpPr/>
          <p:nvPr/>
        </p:nvSpPr>
        <p:spPr>
          <a:xfrm>
            <a:off x="4176346" y="280049"/>
            <a:ext cx="7939454" cy="615553"/>
          </a:xfrm>
          <a:prstGeom prst="rect">
            <a:avLst/>
          </a:prstGeom>
          <a:noFill/>
        </p:spPr>
        <p:txBody>
          <a:bodyPr wrap="square" lIns="91440" tIns="45720" rIns="91440" bIns="45720">
            <a:spAutoFit/>
          </a:bodyPr>
          <a:lstStyle/>
          <a:p>
            <a:pPr algn="ctr"/>
            <a:r>
              <a:rPr lang="es-ES" sz="3400" b="1" dirty="0">
                <a:ln w="22225">
                  <a:solidFill>
                    <a:schemeClr val="accent2"/>
                  </a:solidFill>
                  <a:prstDash val="solid"/>
                </a:ln>
                <a:solidFill>
                  <a:schemeClr val="accent2">
                    <a:lumMod val="40000"/>
                    <a:lumOff val="60000"/>
                  </a:schemeClr>
                </a:solidFill>
              </a:rPr>
              <a:t>5. CONCLUSIÓN: JUSTICIA RESTAURATIVA</a:t>
            </a:r>
            <a:endParaRPr lang="es-ES" sz="3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50962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712677" y="926380"/>
            <a:ext cx="6923313" cy="5632311"/>
          </a:xfrm>
          <a:prstGeom prst="rect">
            <a:avLst/>
          </a:prstGeom>
          <a:noFill/>
        </p:spPr>
        <p:txBody>
          <a:bodyPr wrap="square">
            <a:spAutoFit/>
          </a:bodyPr>
          <a:lstStyle/>
          <a:p>
            <a:pPr algn="just"/>
            <a:r>
              <a:rPr lang="es-ES" sz="2400" b="1" dirty="0"/>
              <a:t>2. OBJETIVOS:</a:t>
            </a:r>
          </a:p>
          <a:p>
            <a:pPr marL="342900" indent="-342900" algn="just">
              <a:buFont typeface="Wingdings" panose="05000000000000000000" pitchFamily="2" charset="2"/>
              <a:buChar char="Ø"/>
            </a:pPr>
            <a:r>
              <a:rPr lang="es-ES" sz="2400" dirty="0"/>
              <a:t>Apoyar a las víctimas y ofrecerles ayuda.</a:t>
            </a:r>
          </a:p>
          <a:p>
            <a:pPr marL="342900" indent="-342900" algn="just">
              <a:buFont typeface="Wingdings" panose="05000000000000000000" pitchFamily="2" charset="2"/>
              <a:buChar char="Ø"/>
            </a:pPr>
            <a:r>
              <a:rPr lang="es-ES" sz="2400" dirty="0"/>
              <a:t>Reparar las relaciones dañadas.</a:t>
            </a:r>
          </a:p>
          <a:p>
            <a:pPr marL="342900" indent="-342900" algn="just">
              <a:buFont typeface="Wingdings" panose="05000000000000000000" pitchFamily="2" charset="2"/>
              <a:buChar char="Ø"/>
            </a:pPr>
            <a:r>
              <a:rPr lang="es-ES" sz="2400" dirty="0"/>
              <a:t>Denunciar el comportamiento criminal como inaceptable y reafirmar los valores de la Iglesia.</a:t>
            </a:r>
          </a:p>
          <a:p>
            <a:pPr marL="342900" indent="-342900" algn="just">
              <a:buFont typeface="Wingdings" panose="05000000000000000000" pitchFamily="2" charset="2"/>
              <a:buChar char="Ø"/>
            </a:pPr>
            <a:r>
              <a:rPr lang="es-ES" sz="2400" dirty="0"/>
              <a:t>Motivar la responsabilidad de todas las partes relacionadas, del agresor y de la institución en la que se ha producido el daño.</a:t>
            </a:r>
          </a:p>
          <a:p>
            <a:pPr marL="342900" indent="-342900" algn="just">
              <a:buFont typeface="Wingdings" panose="05000000000000000000" pitchFamily="2" charset="2"/>
              <a:buChar char="Ø"/>
            </a:pPr>
            <a:r>
              <a:rPr lang="es-ES" sz="2400" dirty="0"/>
              <a:t>Identificar resultados restaurativos y directos.</a:t>
            </a:r>
          </a:p>
          <a:p>
            <a:pPr marL="342900" indent="-342900" algn="just">
              <a:buFont typeface="Wingdings" panose="05000000000000000000" pitchFamily="2" charset="2"/>
              <a:buChar char="Ø"/>
            </a:pPr>
            <a:r>
              <a:rPr lang="es-ES" sz="2400" dirty="0"/>
              <a:t>Reducir la reincidencia motivando el cambio del agresor, facilitando su reintegración a la Iglesia y su conversión.</a:t>
            </a:r>
          </a:p>
          <a:p>
            <a:pPr marL="342900" indent="-342900" algn="just">
              <a:buFont typeface="Wingdings" panose="05000000000000000000" pitchFamily="2" charset="2"/>
              <a:buChar char="Ø"/>
            </a:pPr>
            <a:r>
              <a:rPr lang="es-ES" sz="2400" dirty="0"/>
              <a:t>Identificar los factores que causan o que facilitan la ocurrencia de los delitos e informar a los responsables.</a:t>
            </a:r>
          </a:p>
        </p:txBody>
      </p:sp>
      <p:sp>
        <p:nvSpPr>
          <p:cNvPr id="2" name="Rectángulo 1">
            <a:extLst>
              <a:ext uri="{FF2B5EF4-FFF2-40B4-BE49-F238E27FC236}">
                <a16:creationId xmlns:a16="http://schemas.microsoft.com/office/drawing/2014/main" id="{15A0DE8A-1572-F489-31FF-64C35A02B25F}"/>
              </a:ext>
            </a:extLst>
          </p:cNvPr>
          <p:cNvSpPr/>
          <p:nvPr/>
        </p:nvSpPr>
        <p:spPr>
          <a:xfrm>
            <a:off x="4037826" y="280049"/>
            <a:ext cx="5756805"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JUSTICIA RESTAURATIVA</a:t>
            </a:r>
            <a:endParaRPr lang="es-E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4749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5835F10B-9B66-4362-E698-B37B07064FBC}"/>
              </a:ext>
            </a:extLst>
          </p:cNvPr>
          <p:cNvSpPr>
            <a:spLocks noGrp="1"/>
          </p:cNvSpPr>
          <p:nvPr>
            <p:ph idx="1"/>
          </p:nvPr>
        </p:nvSpPr>
        <p:spPr>
          <a:xfrm>
            <a:off x="838200" y="211756"/>
            <a:ext cx="10515600" cy="6217920"/>
          </a:xfrm>
        </p:spPr>
        <p:txBody>
          <a:bodyPr>
            <a:noAutofit/>
          </a:bodyPr>
          <a:lstStyle/>
          <a:p>
            <a:pPr marL="0" indent="0">
              <a:spcBef>
                <a:spcPts val="0"/>
              </a:spcBef>
              <a:spcAft>
                <a:spcPts val="600"/>
              </a:spcAft>
              <a:buNone/>
            </a:pPr>
            <a:r>
              <a:rPr lang="es-ES" sz="2400" dirty="0"/>
              <a:t>«PADRE SANTO,</a:t>
            </a:r>
          </a:p>
          <a:p>
            <a:pPr marL="0" indent="0">
              <a:spcBef>
                <a:spcPts val="0"/>
              </a:spcBef>
              <a:spcAft>
                <a:spcPts val="600"/>
              </a:spcAft>
              <a:buNone/>
            </a:pPr>
            <a:r>
              <a:rPr lang="es-ES" sz="2400" dirty="0"/>
              <a:t>que cuidas con amor solícito de tus hijos e hijas,</a:t>
            </a:r>
          </a:p>
          <a:p>
            <a:pPr marL="0" indent="0">
              <a:spcBef>
                <a:spcPts val="0"/>
              </a:spcBef>
              <a:spcAft>
                <a:spcPts val="600"/>
              </a:spcAft>
              <a:buNone/>
            </a:pPr>
            <a:r>
              <a:rPr lang="es-ES" sz="2400" dirty="0"/>
              <a:t>especialmente de los más pequeños y vulnerables,</a:t>
            </a:r>
          </a:p>
          <a:p>
            <a:pPr marL="0" indent="0">
              <a:spcBef>
                <a:spcPts val="0"/>
              </a:spcBef>
              <a:spcAft>
                <a:spcPts val="600"/>
              </a:spcAft>
              <a:buNone/>
            </a:pPr>
            <a:r>
              <a:rPr lang="es-ES" sz="2400" dirty="0"/>
              <a:t>te encomendamos las vidas de tantos niños, niñas y adultos vulnerables,</a:t>
            </a:r>
          </a:p>
          <a:p>
            <a:pPr marL="0" indent="0">
              <a:spcBef>
                <a:spcPts val="0"/>
              </a:spcBef>
              <a:spcAft>
                <a:spcPts val="600"/>
              </a:spcAft>
              <a:buNone/>
            </a:pPr>
            <a:r>
              <a:rPr lang="es-ES" sz="2400" dirty="0"/>
              <a:t>que han sido abusados sexualmente,</a:t>
            </a:r>
          </a:p>
          <a:p>
            <a:pPr marL="0" indent="0">
              <a:spcBef>
                <a:spcPts val="0"/>
              </a:spcBef>
              <a:spcAft>
                <a:spcPts val="600"/>
              </a:spcAft>
              <a:buNone/>
            </a:pPr>
            <a:r>
              <a:rPr lang="es-ES" sz="2400" dirty="0"/>
              <a:t>decepcionando su confianza y destruyendo su candor.</a:t>
            </a:r>
          </a:p>
          <a:p>
            <a:pPr marL="0" indent="0">
              <a:spcBef>
                <a:spcPts val="0"/>
              </a:spcBef>
              <a:spcAft>
                <a:spcPts val="600"/>
              </a:spcAft>
              <a:buNone/>
            </a:pPr>
            <a:r>
              <a:rPr lang="es-ES" sz="2400" dirty="0"/>
              <a:t>Ayúdanos a escuchar sus gritos de dolor</a:t>
            </a:r>
          </a:p>
          <a:p>
            <a:pPr marL="0" indent="0">
              <a:spcBef>
                <a:spcPts val="0"/>
              </a:spcBef>
              <a:spcAft>
                <a:spcPts val="600"/>
              </a:spcAft>
              <a:buNone/>
            </a:pPr>
            <a:r>
              <a:rPr lang="es-ES" sz="2400" dirty="0"/>
              <a:t>y a asumir la responsabilidad de tantas vidas destrozadas.</a:t>
            </a:r>
          </a:p>
          <a:p>
            <a:pPr marL="0" indent="0">
              <a:spcBef>
                <a:spcPts val="0"/>
              </a:spcBef>
              <a:spcAft>
                <a:spcPts val="600"/>
              </a:spcAft>
              <a:buNone/>
            </a:pPr>
            <a:r>
              <a:rPr lang="es-ES" sz="2400" dirty="0"/>
              <a:t>Que ellos y ellas puedan encontrar la comprensión y el apoyo</a:t>
            </a:r>
          </a:p>
          <a:p>
            <a:pPr marL="0" indent="0">
              <a:spcBef>
                <a:spcPts val="0"/>
              </a:spcBef>
              <a:spcAft>
                <a:spcPts val="600"/>
              </a:spcAft>
              <a:buNone/>
            </a:pPr>
            <a:r>
              <a:rPr lang="es-ES" sz="2400" dirty="0"/>
              <a:t>por parte de sus comunidades y de sus familias,</a:t>
            </a:r>
          </a:p>
          <a:p>
            <a:pPr marL="0" indent="0">
              <a:spcBef>
                <a:spcPts val="0"/>
              </a:spcBef>
              <a:spcAft>
                <a:spcPts val="600"/>
              </a:spcAft>
              <a:buNone/>
            </a:pPr>
            <a:r>
              <a:rPr lang="es-ES" sz="2400" dirty="0"/>
              <a:t>para que con la ayuda de tu gracia logren sanar sus heridas</a:t>
            </a:r>
          </a:p>
          <a:p>
            <a:pPr marL="0" indent="0">
              <a:spcBef>
                <a:spcPts val="0"/>
              </a:spcBef>
              <a:spcAft>
                <a:spcPts val="600"/>
              </a:spcAft>
              <a:buNone/>
            </a:pPr>
            <a:r>
              <a:rPr lang="es-ES" sz="2400" dirty="0"/>
              <a:t>y recuperar la paz.</a:t>
            </a:r>
          </a:p>
          <a:p>
            <a:pPr marL="0" indent="0">
              <a:spcBef>
                <a:spcPts val="0"/>
              </a:spcBef>
              <a:spcAft>
                <a:spcPts val="600"/>
              </a:spcAft>
              <a:buNone/>
            </a:pPr>
            <a:r>
              <a:rPr lang="es-ES" sz="2400" dirty="0"/>
              <a:t>Por Jesucristo Nuestro Señor, tu Hijo,</a:t>
            </a:r>
          </a:p>
          <a:p>
            <a:pPr marL="0" indent="0">
              <a:spcBef>
                <a:spcPts val="0"/>
              </a:spcBef>
              <a:spcAft>
                <a:spcPts val="600"/>
              </a:spcAft>
              <a:buNone/>
            </a:pPr>
            <a:r>
              <a:rPr lang="es-ES" sz="2400" dirty="0"/>
              <a:t>que compartió nuestras debilidades en todo menos en el pecado,</a:t>
            </a:r>
          </a:p>
          <a:p>
            <a:pPr marL="0" indent="0">
              <a:spcBef>
                <a:spcPts val="0"/>
              </a:spcBef>
              <a:spcAft>
                <a:spcPts val="600"/>
              </a:spcAft>
              <a:buNone/>
            </a:pPr>
            <a:r>
              <a:rPr lang="es-ES" sz="2400" dirty="0"/>
              <a:t>y vive y reina contigo en la unidad del Espíritu Santo por los siglos de los siglos».</a:t>
            </a:r>
          </a:p>
          <a:p>
            <a:pPr marL="0" indent="0" algn="r">
              <a:spcBef>
                <a:spcPts val="0"/>
              </a:spcBef>
              <a:spcAft>
                <a:spcPts val="600"/>
              </a:spcAft>
              <a:buNone/>
            </a:pPr>
            <a:r>
              <a:rPr lang="es-ES" sz="1800" b="1" dirty="0"/>
              <a:t>(Comisión Pontificia para la Protección de Menores)</a:t>
            </a:r>
          </a:p>
        </p:txBody>
      </p:sp>
    </p:spTree>
    <p:extLst>
      <p:ext uri="{BB962C8B-B14F-4D97-AF65-F5344CB8AC3E}">
        <p14:creationId xmlns:p14="http://schemas.microsoft.com/office/powerpoint/2010/main" val="2842966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6" name="CuadroTexto 5">
            <a:extLst>
              <a:ext uri="{FF2B5EF4-FFF2-40B4-BE49-F238E27FC236}">
                <a16:creationId xmlns:a16="http://schemas.microsoft.com/office/drawing/2014/main" id="{221F9DA2-3464-25F7-C1F3-9572CE185EC4}"/>
              </a:ext>
            </a:extLst>
          </p:cNvPr>
          <p:cNvSpPr txBox="1"/>
          <p:nvPr/>
        </p:nvSpPr>
        <p:spPr>
          <a:xfrm>
            <a:off x="4791808" y="1524258"/>
            <a:ext cx="6923313" cy="3785652"/>
          </a:xfrm>
          <a:prstGeom prst="rect">
            <a:avLst/>
          </a:prstGeom>
          <a:noFill/>
        </p:spPr>
        <p:txBody>
          <a:bodyPr wrap="square">
            <a:spAutoFit/>
          </a:bodyPr>
          <a:lstStyle/>
          <a:p>
            <a:pPr algn="just"/>
            <a:r>
              <a:rPr lang="es-ES" sz="2400" dirty="0">
                <a:effectLst/>
                <a:ea typeface="Calibri" panose="020F0502020204030204" pitchFamily="34" charset="0"/>
              </a:rPr>
              <a:t>Este Protocolo será efectivo si entre todos logramos que se convierta en un instrumento de trabajo operativo. Para ello es necesario darlo a conocer a todos los miembros de la comunidad diocesana y aplicarlo en las actividades pastorales, educativas, de tiempo libre o en la actividad que corresponda. Las distintas situaciones que se producen obligan, no solo a tener un protocolo que ante los hechos ofrezcan las herramientas para saber cómo actuar, sino a actuar con conocimiento de lo que realizamos. </a:t>
            </a:r>
            <a:endParaRPr lang="es-ES" sz="2400" dirty="0"/>
          </a:p>
        </p:txBody>
      </p:sp>
      <p:sp>
        <p:nvSpPr>
          <p:cNvPr id="2" name="Rectángulo 1">
            <a:extLst>
              <a:ext uri="{FF2B5EF4-FFF2-40B4-BE49-F238E27FC236}">
                <a16:creationId xmlns:a16="http://schemas.microsoft.com/office/drawing/2014/main" id="{15A0DE8A-1572-F489-31FF-64C35A02B25F}"/>
              </a:ext>
            </a:extLst>
          </p:cNvPr>
          <p:cNvSpPr/>
          <p:nvPr/>
        </p:nvSpPr>
        <p:spPr>
          <a:xfrm>
            <a:off x="4563208" y="631740"/>
            <a:ext cx="7262410" cy="646331"/>
          </a:xfrm>
          <a:prstGeom prst="rect">
            <a:avLst/>
          </a:prstGeom>
          <a:noFill/>
        </p:spPr>
        <p:txBody>
          <a:bodyPr wrap="square" lIns="91440" tIns="45720" rIns="91440" bIns="45720">
            <a:spAutoFit/>
          </a:bodyPr>
          <a:lstStyle/>
          <a:p>
            <a:r>
              <a:rPr lang="es-ES" sz="3600" b="1" cap="none" spc="0" dirty="0">
                <a:ln w="22225">
                  <a:solidFill>
                    <a:schemeClr val="accent2"/>
                  </a:solidFill>
                  <a:prstDash val="solid"/>
                </a:ln>
                <a:solidFill>
                  <a:schemeClr val="accent2">
                    <a:lumMod val="40000"/>
                    <a:lumOff val="60000"/>
                  </a:schemeClr>
                </a:solidFill>
                <a:effectLst/>
              </a:rPr>
              <a:t>CONCLUSIÓN FINAL</a:t>
            </a:r>
            <a:endParaRPr lang="es-E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415869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2" name="CuadroTexto 1">
            <a:extLst>
              <a:ext uri="{FF2B5EF4-FFF2-40B4-BE49-F238E27FC236}">
                <a16:creationId xmlns:a16="http://schemas.microsoft.com/office/drawing/2014/main" id="{392C1DB9-C2A1-831A-394D-563548F7821F}"/>
              </a:ext>
            </a:extLst>
          </p:cNvPr>
          <p:cNvSpPr txBox="1"/>
          <p:nvPr/>
        </p:nvSpPr>
        <p:spPr>
          <a:xfrm>
            <a:off x="4692511" y="1524258"/>
            <a:ext cx="6923313" cy="4154984"/>
          </a:xfrm>
          <a:prstGeom prst="rect">
            <a:avLst/>
          </a:prstGeom>
          <a:noFill/>
        </p:spPr>
        <p:txBody>
          <a:bodyPr wrap="square">
            <a:spAutoFit/>
          </a:bodyPr>
          <a:lstStyle/>
          <a:p>
            <a:pPr algn="ctr"/>
            <a:r>
              <a:rPr lang="es-ES" sz="8800" b="1" dirty="0">
                <a:ln w="22225">
                  <a:solidFill>
                    <a:schemeClr val="accent2"/>
                  </a:solidFill>
                  <a:prstDash val="solid"/>
                </a:ln>
                <a:solidFill>
                  <a:schemeClr val="accent2">
                    <a:lumMod val="40000"/>
                    <a:lumOff val="60000"/>
                  </a:schemeClr>
                </a:solidFill>
              </a:rPr>
              <a:t>GRACIAS POR VUESTRA ATENCIÓN</a:t>
            </a:r>
          </a:p>
        </p:txBody>
      </p:sp>
    </p:spTree>
    <p:extLst>
      <p:ext uri="{BB962C8B-B14F-4D97-AF65-F5344CB8AC3E}">
        <p14:creationId xmlns:p14="http://schemas.microsoft.com/office/powerpoint/2010/main" val="2782847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B74CFC1-FA78-BBE9-A6E7-34CB6326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80" y="50824"/>
            <a:ext cx="10522277" cy="6807175"/>
          </a:xfrm>
          <a:prstGeom prst="rect">
            <a:avLst/>
          </a:prstGeom>
        </p:spPr>
      </p:pic>
    </p:spTree>
    <p:extLst>
      <p:ext uri="{BB962C8B-B14F-4D97-AF65-F5344CB8AC3E}">
        <p14:creationId xmlns:p14="http://schemas.microsoft.com/office/powerpoint/2010/main" val="1693360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4F5E077-5E85-E194-DF30-3881295E5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60" y="35420"/>
            <a:ext cx="10688987" cy="6822580"/>
          </a:xfrm>
          <a:prstGeom prst="rect">
            <a:avLst/>
          </a:prstGeom>
        </p:spPr>
      </p:pic>
    </p:spTree>
    <p:extLst>
      <p:ext uri="{BB962C8B-B14F-4D97-AF65-F5344CB8AC3E}">
        <p14:creationId xmlns:p14="http://schemas.microsoft.com/office/powerpoint/2010/main" val="383467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12" name="Rectángulo 11">
            <a:extLst>
              <a:ext uri="{FF2B5EF4-FFF2-40B4-BE49-F238E27FC236}">
                <a16:creationId xmlns:a16="http://schemas.microsoft.com/office/drawing/2014/main" id="{F70C1801-22F5-D400-DEDD-97A959C1B519}"/>
              </a:ext>
            </a:extLst>
          </p:cNvPr>
          <p:cNvSpPr/>
          <p:nvPr/>
        </p:nvSpPr>
        <p:spPr>
          <a:xfrm>
            <a:off x="4386270" y="703963"/>
            <a:ext cx="7439348" cy="5447645"/>
          </a:xfrm>
          <a:prstGeom prst="rect">
            <a:avLst/>
          </a:prstGeom>
          <a:noFill/>
        </p:spPr>
        <p:txBody>
          <a:bodyPr wrap="square" lIns="91440" tIns="45720" rIns="91440" bIns="45720">
            <a:spAutoFit/>
          </a:bodyPr>
          <a:lstStyle/>
          <a:p>
            <a:pPr algn="ctr">
              <a:spcBef>
                <a:spcPts val="1800"/>
              </a:spcBef>
            </a:pPr>
            <a:r>
              <a:rPr lang="es-ES" sz="3600" b="1" cap="none" spc="0" dirty="0">
                <a:ln w="22225">
                  <a:solidFill>
                    <a:schemeClr val="accent2"/>
                  </a:solidFill>
                  <a:prstDash val="solid"/>
                </a:ln>
                <a:solidFill>
                  <a:schemeClr val="accent2">
                    <a:lumMod val="40000"/>
                    <a:lumOff val="60000"/>
                  </a:schemeClr>
                </a:solidFill>
                <a:effectLst/>
              </a:rPr>
              <a:t>1. ACLARACIÓN DE CONCEPTOS</a:t>
            </a:r>
          </a:p>
          <a:p>
            <a:pPr algn="ctr">
              <a:spcBef>
                <a:spcPts val="1800"/>
              </a:spcBef>
            </a:pPr>
            <a:r>
              <a:rPr lang="es-ES" sz="3600" b="1" dirty="0">
                <a:ln w="22225">
                  <a:solidFill>
                    <a:schemeClr val="accent2"/>
                  </a:solidFill>
                  <a:prstDash val="solid"/>
                </a:ln>
                <a:solidFill>
                  <a:schemeClr val="accent2">
                    <a:lumMod val="40000"/>
                    <a:lumOff val="60000"/>
                  </a:schemeClr>
                </a:solidFill>
              </a:rPr>
              <a:t>2. PREVENCIÓN DEL ABUSO SEXUAL    A MENORES</a:t>
            </a:r>
          </a:p>
          <a:p>
            <a:pPr algn="ctr">
              <a:spcBef>
                <a:spcPts val="1800"/>
              </a:spcBef>
            </a:pPr>
            <a:r>
              <a:rPr lang="es-ES" sz="3600" b="1" cap="none" spc="0" dirty="0">
                <a:ln w="22225">
                  <a:solidFill>
                    <a:schemeClr val="accent2"/>
                  </a:solidFill>
                  <a:prstDash val="solid"/>
                </a:ln>
                <a:solidFill>
                  <a:schemeClr val="accent2">
                    <a:lumMod val="40000"/>
                    <a:lumOff val="60000"/>
                  </a:schemeClr>
                </a:solidFill>
                <a:effectLst/>
              </a:rPr>
              <a:t>3. DETECCIÓN DEL ABUSO SEXUAL</a:t>
            </a:r>
          </a:p>
          <a:p>
            <a:pPr algn="ctr">
              <a:spcBef>
                <a:spcPts val="1800"/>
              </a:spcBef>
            </a:pPr>
            <a:r>
              <a:rPr lang="es-ES" sz="3600" b="1" dirty="0">
                <a:ln w="22225">
                  <a:solidFill>
                    <a:schemeClr val="accent2"/>
                  </a:solidFill>
                  <a:prstDash val="solid"/>
                </a:ln>
                <a:solidFill>
                  <a:schemeClr val="accent2">
                    <a:lumMod val="40000"/>
                    <a:lumOff val="60000"/>
                  </a:schemeClr>
                </a:solidFill>
              </a:rPr>
              <a:t>4. ACTUACIONES TRAS EL CONOCIMIENTO DE UN ABUSO</a:t>
            </a:r>
          </a:p>
          <a:p>
            <a:pPr algn="ctr">
              <a:spcBef>
                <a:spcPts val="1800"/>
              </a:spcBef>
            </a:pPr>
            <a:r>
              <a:rPr lang="es-ES" sz="3600" b="1" cap="none" spc="0" dirty="0">
                <a:ln w="22225">
                  <a:solidFill>
                    <a:schemeClr val="accent2"/>
                  </a:solidFill>
                  <a:prstDash val="solid"/>
                </a:ln>
                <a:solidFill>
                  <a:schemeClr val="accent2">
                    <a:lumMod val="40000"/>
                    <a:lumOff val="60000"/>
                  </a:schemeClr>
                </a:solidFill>
                <a:effectLst/>
              </a:rPr>
              <a:t>5. CONCLUSIÓN. LA JUSTICIA RESTAURATIVA</a:t>
            </a:r>
          </a:p>
        </p:txBody>
      </p:sp>
    </p:spTree>
    <p:extLst>
      <p:ext uri="{BB962C8B-B14F-4D97-AF65-F5344CB8AC3E}">
        <p14:creationId xmlns:p14="http://schemas.microsoft.com/office/powerpoint/2010/main" val="167749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sp>
        <p:nvSpPr>
          <p:cNvPr id="3" name="Marcador de contenido 2">
            <a:extLst>
              <a:ext uri="{FF2B5EF4-FFF2-40B4-BE49-F238E27FC236}">
                <a16:creationId xmlns:a16="http://schemas.microsoft.com/office/drawing/2014/main" id="{8EADFDE0-283C-48D4-83C4-B7670EA73B62}"/>
              </a:ext>
            </a:extLst>
          </p:cNvPr>
          <p:cNvSpPr>
            <a:spLocks noGrp="1"/>
          </p:cNvSpPr>
          <p:nvPr>
            <p:ph idx="1"/>
          </p:nvPr>
        </p:nvSpPr>
        <p:spPr>
          <a:xfrm>
            <a:off x="4404208" y="1704828"/>
            <a:ext cx="7070461" cy="1579974"/>
          </a:xfrm>
        </p:spPr>
        <p:txBody>
          <a:bodyPr anchor="ctr">
            <a:noAutofit/>
          </a:bodyPr>
          <a:lstStyle/>
          <a:p>
            <a:pPr marL="0" indent="0" algn="just">
              <a:buNone/>
            </a:pPr>
            <a:r>
              <a:rPr lang="es-ES" sz="2400" dirty="0"/>
              <a:t>El papa Francisco ha invitado a los Obispos a elaborar parámetros, con valor de normas, y no solo orientaciones, para luchar contra los abusos sexuales en sus diócesis.</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5717405" y="3140754"/>
            <a:ext cx="5423902" cy="1015663"/>
          </a:xfrm>
          <a:prstGeom prst="rect">
            <a:avLst/>
          </a:prstGeom>
          <a:noFill/>
        </p:spPr>
        <p:txBody>
          <a:bodyPr wrap="square">
            <a:spAutoFit/>
          </a:bodyPr>
          <a:lstStyle/>
          <a:p>
            <a:pPr algn="just"/>
            <a:r>
              <a:rPr lang="es-ES" sz="2000" dirty="0"/>
              <a:t>- Encuentro sobre “La protección de los menores en la Iglesia”. Discurso del domingo 24 de febrero de 2019.</a:t>
            </a:r>
          </a:p>
        </p:txBody>
      </p:sp>
      <p:sp>
        <p:nvSpPr>
          <p:cNvPr id="10" name="CuadroTexto 9">
            <a:extLst>
              <a:ext uri="{FF2B5EF4-FFF2-40B4-BE49-F238E27FC236}">
                <a16:creationId xmlns:a16="http://schemas.microsoft.com/office/drawing/2014/main" id="{478775C2-5487-EC59-B192-2641CD14699C}"/>
              </a:ext>
            </a:extLst>
          </p:cNvPr>
          <p:cNvSpPr txBox="1"/>
          <p:nvPr/>
        </p:nvSpPr>
        <p:spPr>
          <a:xfrm>
            <a:off x="5717406" y="4081188"/>
            <a:ext cx="5423902" cy="2246769"/>
          </a:xfrm>
          <a:prstGeom prst="rect">
            <a:avLst/>
          </a:prstGeom>
          <a:noFill/>
        </p:spPr>
        <p:txBody>
          <a:bodyPr wrap="square">
            <a:spAutoFit/>
          </a:bodyPr>
          <a:lstStyle/>
          <a:p>
            <a:pPr algn="just"/>
            <a:r>
              <a:rPr lang="es-ES" sz="2000" dirty="0"/>
              <a:t>- Carta apostólica en forma de motu proprio “Vos </a:t>
            </a:r>
            <a:r>
              <a:rPr lang="es-ES" sz="2000" dirty="0" err="1"/>
              <a:t>estis</a:t>
            </a:r>
            <a:r>
              <a:rPr lang="es-ES" sz="2000" dirty="0"/>
              <a:t> lux </a:t>
            </a:r>
            <a:r>
              <a:rPr lang="es-ES" sz="2000" dirty="0" err="1"/>
              <a:t>mundi</a:t>
            </a:r>
            <a:r>
              <a:rPr lang="es-ES" sz="2000" dirty="0"/>
              <a:t>” de 7 de mayo de 2019, con disposiciones para la actuación eclesial en el caso de denuncias por abuso sexual a menores por parte de clérigos, miembros de Institutos de vida consagrada y Sociedades de vida apostólica. Actualizada con fecha 25 de marzo de 2023.</a:t>
            </a:r>
          </a:p>
        </p:txBody>
      </p:sp>
      <p:sp>
        <p:nvSpPr>
          <p:cNvPr id="12" name="Rectángulo 11">
            <a:extLst>
              <a:ext uri="{FF2B5EF4-FFF2-40B4-BE49-F238E27FC236}">
                <a16:creationId xmlns:a16="http://schemas.microsoft.com/office/drawing/2014/main" id="{F70C1801-22F5-D400-DEDD-97A959C1B519}"/>
              </a:ext>
            </a:extLst>
          </p:cNvPr>
          <p:cNvSpPr/>
          <p:nvPr/>
        </p:nvSpPr>
        <p:spPr>
          <a:xfrm>
            <a:off x="4404208" y="548649"/>
            <a:ext cx="6737099" cy="1200329"/>
          </a:xfrm>
          <a:prstGeom prst="rect">
            <a:avLst/>
          </a:prstGeom>
          <a:noFill/>
        </p:spPr>
        <p:txBody>
          <a:bodyPr wrap="square" lIns="91440" tIns="45720" rIns="91440" bIns="45720">
            <a:spAutoFit/>
          </a:bodyPr>
          <a:lstStyle/>
          <a:p>
            <a:r>
              <a:rPr lang="es-ES" sz="3600" b="1" cap="none" spc="0" dirty="0">
                <a:ln w="22225">
                  <a:solidFill>
                    <a:schemeClr val="accent2"/>
                  </a:solidFill>
                  <a:prstDash val="solid"/>
                </a:ln>
                <a:solidFill>
                  <a:schemeClr val="accent2">
                    <a:lumMod val="40000"/>
                    <a:lumOff val="60000"/>
                  </a:schemeClr>
                </a:solidFill>
                <a:effectLst/>
              </a:rPr>
              <a:t>1. ACLARACIÓN DE CONCEPTOS</a:t>
            </a:r>
          </a:p>
          <a:p>
            <a:r>
              <a:rPr lang="es-ES" sz="3600" b="1" cap="none" spc="0" dirty="0">
                <a:ln w="22225">
                  <a:solidFill>
                    <a:schemeClr val="accent2"/>
                  </a:solidFill>
                  <a:prstDash val="solid"/>
                </a:ln>
                <a:solidFill>
                  <a:schemeClr val="accent2">
                    <a:lumMod val="40000"/>
                    <a:lumOff val="60000"/>
                  </a:schemeClr>
                </a:solidFill>
                <a:effectLst/>
              </a:rPr>
              <a:t>ANTECEDENTES</a:t>
            </a:r>
          </a:p>
        </p:txBody>
      </p:sp>
      <p:pic>
        <p:nvPicPr>
          <p:cNvPr id="6" name="Imagen 5">
            <a:extLst>
              <a:ext uri="{FF2B5EF4-FFF2-40B4-BE49-F238E27FC236}">
                <a16:creationId xmlns:a16="http://schemas.microsoft.com/office/drawing/2014/main" id="{9BD259C7-1B40-2B91-BD72-CA5C6CB3E81C}"/>
              </a:ext>
            </a:extLst>
          </p:cNvPr>
          <p:cNvPicPr>
            <a:picLocks noChangeAspect="1"/>
          </p:cNvPicPr>
          <p:nvPr/>
        </p:nvPicPr>
        <p:blipFill rotWithShape="1">
          <a:blip r:embed="rId3"/>
          <a:srcRect r="55882"/>
          <a:stretch/>
        </p:blipFill>
        <p:spPr>
          <a:xfrm>
            <a:off x="3148860" y="3294940"/>
            <a:ext cx="2456397" cy="3136000"/>
          </a:xfrm>
          <a:prstGeom prst="ellipse">
            <a:avLst/>
          </a:prstGeom>
          <a:ln>
            <a:noFill/>
          </a:ln>
          <a:effectLst>
            <a:softEdge rad="112500"/>
          </a:effectLst>
        </p:spPr>
      </p:pic>
    </p:spTree>
    <p:extLst>
      <p:ext uri="{BB962C8B-B14F-4D97-AF65-F5344CB8AC3E}">
        <p14:creationId xmlns:p14="http://schemas.microsoft.com/office/powerpoint/2010/main" val="301994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37E4950-07E9-2D58-C2AE-711006DE8BB3}"/>
              </a:ext>
            </a:extLst>
          </p:cNvPr>
          <p:cNvSpPr txBox="1">
            <a:spLocks noGrp="1"/>
          </p:cNvSpPr>
          <p:nvPr>
            <p:ph type="title"/>
          </p:nvPr>
        </p:nvSpPr>
        <p:spPr>
          <a:xfrm>
            <a:off x="366382" y="1614054"/>
            <a:ext cx="2452647" cy="3387497"/>
          </a:xfrm>
          <a:prstGeom prst="rect">
            <a:avLst/>
          </a:prstGeom>
        </p:spPr>
        <p:txBody>
          <a:bodyPr anchor="b">
            <a:normAutofit fontScale="90000"/>
          </a:bodyPr>
          <a:lstStyle/>
          <a:p>
            <a:r>
              <a:rPr lang="es-ES" sz="2500" dirty="0">
                <a:solidFill>
                  <a:srgbClr val="FFFFFF"/>
                </a:solidFill>
                <a:latin typeface="Aharoni" panose="02010803020104030203" pitchFamily="2" charset="-79"/>
                <a:cs typeface="Aharoni" panose="02010803020104030203" pitchFamily="2" charset="-79"/>
              </a:rPr>
              <a:t>PROTOCOLO</a:t>
            </a:r>
          </a:p>
          <a:p>
            <a:r>
              <a:rPr lang="es-ES" sz="2500" dirty="0">
                <a:solidFill>
                  <a:srgbClr val="FFFFFF"/>
                </a:solidFill>
                <a:latin typeface="Aharoni" panose="02010803020104030203" pitchFamily="2" charset="-79"/>
                <a:cs typeface="Aharoni" panose="02010803020104030203" pitchFamily="2" charset="-79"/>
              </a:rPr>
              <a:t>DE PREVENCIÓN Y ACTUACIÓN</a:t>
            </a:r>
          </a:p>
          <a:p>
            <a:r>
              <a:rPr lang="es-ES" sz="2500" dirty="0">
                <a:solidFill>
                  <a:srgbClr val="FFFFFF"/>
                </a:solidFill>
                <a:latin typeface="Aharoni" panose="02010803020104030203" pitchFamily="2" charset="-79"/>
                <a:cs typeface="Aharoni" panose="02010803020104030203" pitchFamily="2" charset="-79"/>
              </a:rPr>
              <a:t>FRENTE A ABUSOS SEXUALES A MENORES</a:t>
            </a:r>
          </a:p>
          <a:p>
            <a:r>
              <a:rPr lang="es-ES" sz="2500" dirty="0">
                <a:solidFill>
                  <a:srgbClr val="FFFFFF"/>
                </a:solidFill>
                <a:latin typeface="Aharoni" panose="02010803020104030203" pitchFamily="2" charset="-79"/>
                <a:cs typeface="Aharoni" panose="02010803020104030203" pitchFamily="2" charset="-79"/>
              </a:rPr>
              <a:t>Y PERSONAS EQUIPARADAS LEGALMENTE  </a:t>
            </a:r>
          </a:p>
        </p:txBody>
      </p:sp>
      <p:pic>
        <p:nvPicPr>
          <p:cNvPr id="5" name="Imagen 4">
            <a:extLst>
              <a:ext uri="{FF2B5EF4-FFF2-40B4-BE49-F238E27FC236}">
                <a16:creationId xmlns:a16="http://schemas.microsoft.com/office/drawing/2014/main" id="{84163E89-9F06-8791-F437-8978361DA0FD}"/>
              </a:ext>
            </a:extLst>
          </p:cNvPr>
          <p:cNvPicPr>
            <a:picLocks noChangeAspect="1"/>
          </p:cNvPicPr>
          <p:nvPr/>
        </p:nvPicPr>
        <p:blipFill>
          <a:blip r:embed="rId2" cstate="hqprint">
            <a:extLst>
              <a:ext uri="{28A0092B-C50C-407E-A947-70E740481C1C}">
                <a14:useLocalDpi xmlns:a14="http://schemas.microsoft.com/office/drawing/2010/main" val="0"/>
              </a:ext>
            </a:extLst>
          </a:blip>
          <a:srcRect t="1603" b="1603"/>
          <a:stretch/>
        </p:blipFill>
        <p:spPr>
          <a:xfrm>
            <a:off x="366382" y="250623"/>
            <a:ext cx="768955" cy="1102666"/>
          </a:xfrm>
          <a:prstGeom prst="rect">
            <a:avLst/>
          </a:prstGeom>
        </p:spPr>
      </p:pic>
      <p:sp>
        <p:nvSpPr>
          <p:cNvPr id="7" name="CuadroTexto 6">
            <a:extLst>
              <a:ext uri="{FF2B5EF4-FFF2-40B4-BE49-F238E27FC236}">
                <a16:creationId xmlns:a16="http://schemas.microsoft.com/office/drawing/2014/main" id="{5C43A059-9DAB-DC99-A663-BD4807C47C69}"/>
              </a:ext>
            </a:extLst>
          </p:cNvPr>
          <p:cNvSpPr txBox="1"/>
          <p:nvPr/>
        </p:nvSpPr>
        <p:spPr>
          <a:xfrm>
            <a:off x="4510512" y="1557798"/>
            <a:ext cx="7148088" cy="1569660"/>
          </a:xfrm>
          <a:prstGeom prst="rect">
            <a:avLst/>
          </a:prstGeom>
          <a:noFill/>
        </p:spPr>
        <p:txBody>
          <a:bodyPr wrap="square">
            <a:spAutoFit/>
          </a:bodyPr>
          <a:lstStyle/>
          <a:p>
            <a:pPr algn="just"/>
            <a:r>
              <a:rPr lang="es-ES" sz="2400" dirty="0"/>
              <a:t>- Una guía para prevenir situaciones de conflicto, estableciendo buenas prácticas en la organización y desarrollo de las actividades pastorales, formativas, educativas y de tiempo libre.</a:t>
            </a:r>
          </a:p>
        </p:txBody>
      </p:sp>
      <p:sp>
        <p:nvSpPr>
          <p:cNvPr id="12" name="Rectángulo 11">
            <a:extLst>
              <a:ext uri="{FF2B5EF4-FFF2-40B4-BE49-F238E27FC236}">
                <a16:creationId xmlns:a16="http://schemas.microsoft.com/office/drawing/2014/main" id="{F70C1801-22F5-D400-DEDD-97A959C1B519}"/>
              </a:ext>
            </a:extLst>
          </p:cNvPr>
          <p:cNvSpPr/>
          <p:nvPr/>
        </p:nvSpPr>
        <p:spPr>
          <a:xfrm>
            <a:off x="4404208" y="413725"/>
            <a:ext cx="7254392" cy="646331"/>
          </a:xfrm>
          <a:prstGeom prst="rect">
            <a:avLst/>
          </a:prstGeom>
          <a:noFill/>
        </p:spPr>
        <p:txBody>
          <a:bodyPr wrap="square" lIns="91440" tIns="45720" rIns="91440" bIns="45720">
            <a:spAutoFit/>
          </a:bodyPr>
          <a:lstStyle/>
          <a:p>
            <a:r>
              <a:rPr lang="es-ES" sz="3600" b="1" cap="none" spc="0" dirty="0">
                <a:ln w="22225">
                  <a:solidFill>
                    <a:schemeClr val="accent2"/>
                  </a:solidFill>
                  <a:prstDash val="solid"/>
                </a:ln>
                <a:solidFill>
                  <a:schemeClr val="accent2">
                    <a:lumMod val="40000"/>
                    <a:lumOff val="60000"/>
                  </a:schemeClr>
                </a:solidFill>
                <a:effectLst/>
              </a:rPr>
              <a:t>¿QUÉ ES UN PROTOCOLO?</a:t>
            </a:r>
          </a:p>
        </p:txBody>
      </p:sp>
      <p:sp>
        <p:nvSpPr>
          <p:cNvPr id="9" name="CuadroTexto 8">
            <a:extLst>
              <a:ext uri="{FF2B5EF4-FFF2-40B4-BE49-F238E27FC236}">
                <a16:creationId xmlns:a16="http://schemas.microsoft.com/office/drawing/2014/main" id="{A45E702A-03E3-DCF7-E228-AF3D0283EBDF}"/>
              </a:ext>
            </a:extLst>
          </p:cNvPr>
          <p:cNvSpPr txBox="1"/>
          <p:nvPr/>
        </p:nvSpPr>
        <p:spPr>
          <a:xfrm>
            <a:off x="4510512" y="3119890"/>
            <a:ext cx="7148088" cy="1569660"/>
          </a:xfrm>
          <a:prstGeom prst="rect">
            <a:avLst/>
          </a:prstGeom>
          <a:noFill/>
        </p:spPr>
        <p:txBody>
          <a:bodyPr wrap="square">
            <a:spAutoFit/>
          </a:bodyPr>
          <a:lstStyle/>
          <a:p>
            <a:pPr algn="just"/>
            <a:r>
              <a:rPr lang="es-ES" sz="2400" dirty="0"/>
              <a:t>- Una ayuda para que todo el personal tenga claro cuáles son los peligros a evitar, las responsabilidades, los roles, los canales de comunicación y las actuaciones a realizar.</a:t>
            </a:r>
          </a:p>
        </p:txBody>
      </p:sp>
      <p:sp>
        <p:nvSpPr>
          <p:cNvPr id="13" name="CuadroTexto 12">
            <a:extLst>
              <a:ext uri="{FF2B5EF4-FFF2-40B4-BE49-F238E27FC236}">
                <a16:creationId xmlns:a16="http://schemas.microsoft.com/office/drawing/2014/main" id="{AE2F173A-6855-9950-1401-45F2E32887B9}"/>
              </a:ext>
            </a:extLst>
          </p:cNvPr>
          <p:cNvSpPr txBox="1"/>
          <p:nvPr/>
        </p:nvSpPr>
        <p:spPr>
          <a:xfrm>
            <a:off x="4510512" y="4707837"/>
            <a:ext cx="7148088" cy="1938992"/>
          </a:xfrm>
          <a:prstGeom prst="rect">
            <a:avLst/>
          </a:prstGeom>
          <a:noFill/>
        </p:spPr>
        <p:txBody>
          <a:bodyPr wrap="square">
            <a:spAutoFit/>
          </a:bodyPr>
          <a:lstStyle/>
          <a:p>
            <a:pPr algn="just"/>
            <a:r>
              <a:rPr lang="es-ES" sz="2400" dirty="0"/>
              <a:t>- Principal motivación: crear espacios en los que el desarrollo de todas las actividades pastorales sea expresión del compromiso de la Iglesia en el cuidado y la protección de las personas, especialmente de las más vulnerables.</a:t>
            </a:r>
          </a:p>
        </p:txBody>
      </p:sp>
    </p:spTree>
    <p:extLst>
      <p:ext uri="{BB962C8B-B14F-4D97-AF65-F5344CB8AC3E}">
        <p14:creationId xmlns:p14="http://schemas.microsoft.com/office/powerpoint/2010/main" val="31979831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3076</Words>
  <Application>Microsoft Office PowerPoint</Application>
  <PresentationFormat>Panorámica</PresentationFormat>
  <Paragraphs>224</Paragraphs>
  <Slides>41</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Aharoni</vt: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lpstr>PROTOCOLO DE PREVENCIÓN Y ACTUACIÓN FRENTE A ABUSOS SEXUALES A MENORES Y PERSONAS EQUIPARADAS LEGALMENTE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Vicaría general</dc:creator>
  <cp:lastModifiedBy>Vicente NM</cp:lastModifiedBy>
  <cp:revision>18</cp:revision>
  <dcterms:created xsi:type="dcterms:W3CDTF">2023-10-31T09:33:43Z</dcterms:created>
  <dcterms:modified xsi:type="dcterms:W3CDTF">2024-02-21T08:49:59Z</dcterms:modified>
</cp:coreProperties>
</file>